
<file path=[Content_Types].xml><?xml version="1.0" encoding="utf-8"?>
<Types xmlns="http://schemas.openxmlformats.org/package/2006/content-types">
  <Default Extension="jpeg" ContentType="image/jpeg"/>
  <Default Extension="wdp" ContentType="image/vnd.ms-photo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1"/>
  </p:notesMasterIdLst>
  <p:handoutMasterIdLst>
    <p:handoutMasterId r:id="rId19"/>
  </p:handoutMasterIdLst>
  <p:sldIdLst>
    <p:sldId id="257" r:id="rId3"/>
    <p:sldId id="256" r:id="rId4"/>
    <p:sldId id="272" r:id="rId5"/>
    <p:sldId id="271" r:id="rId6"/>
    <p:sldId id="276" r:id="rId7"/>
    <p:sldId id="313" r:id="rId8"/>
    <p:sldId id="315" r:id="rId9"/>
    <p:sldId id="316" r:id="rId10"/>
    <p:sldId id="273" r:id="rId12"/>
    <p:sldId id="317" r:id="rId13"/>
    <p:sldId id="318" r:id="rId14"/>
    <p:sldId id="319" r:id="rId15"/>
    <p:sldId id="320" r:id="rId16"/>
    <p:sldId id="322" r:id="rId17"/>
    <p:sldId id="321" r:id="rId18"/>
  </p:sldIdLst>
  <p:sldSz cx="9144000" cy="5143500" type="screen16x9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1859C"/>
    <a:srgbClr val="E5E5E5"/>
    <a:srgbClr val="FFFFCC"/>
    <a:srgbClr val="00FAF4"/>
    <a:srgbClr val="00ACA8"/>
    <a:srgbClr val="00CCC7"/>
    <a:srgbClr val="00BCB8"/>
    <a:srgbClr val="66CC99"/>
    <a:srgbClr val="00B888"/>
    <a:srgbClr val="00A87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80" d="100"/>
          <a:sy n="80" d="100"/>
        </p:scale>
        <p:origin x="-528" y="-216"/>
      </p:cViewPr>
      <p:guideLst>
        <p:guide orient="horz" pos="1695"/>
        <p:guide orient="horz" pos="622"/>
        <p:guide orient="horz" pos="2999"/>
        <p:guide pos="2885"/>
        <p:guide pos="522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54" d="100"/>
          <a:sy n="54" d="100"/>
        </p:scale>
        <p:origin x="-2910" y="-84"/>
      </p:cViewPr>
      <p:guideLst>
        <p:guide orient="horz" pos="3012"/>
        <p:guide pos="2164"/>
      </p:guideLst>
    </p:cSldViewPr>
  </p:notesViewPr>
  <p:gridSpacing cx="72010" cy="7201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2" Type="http://schemas.openxmlformats.org/officeDocument/2006/relationships/tableStyles" Target="tableStyles.xml"/><Relationship Id="rId21" Type="http://schemas.openxmlformats.org/officeDocument/2006/relationships/viewProps" Target="viewProps.xml"/><Relationship Id="rId20" Type="http://schemas.openxmlformats.org/officeDocument/2006/relationships/presProps" Target="presProps.xml"/><Relationship Id="rId2" Type="http://schemas.openxmlformats.org/officeDocument/2006/relationships/theme" Target="theme/theme1.xml"/><Relationship Id="rId19" Type="http://schemas.openxmlformats.org/officeDocument/2006/relationships/handoutMaster" Target="handoutMasters/handoutMaster1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3C43CB-A365-4A63-87A3-14788304EB63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4E57F7-6F5E-46D4-B6A8-8367680F51A7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328C494A-BFB6-40BB-8DD7-11A1A433E87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789DFF0B-09D5-4583-8F99-A25D1A03FCF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4000">
        <p:fade/>
      </p:transition>
    </mc:Choice>
    <mc:Fallback>
      <p:transition spd="med" advClick="0" advTm="400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328C494A-BFB6-40BB-8DD7-11A1A433E87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789DFF0B-09D5-4583-8F99-A25D1A03FCF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4000">
        <p:fade/>
      </p:transition>
    </mc:Choice>
    <mc:Fallback>
      <p:transition spd="med" advClick="0" advTm="400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328C494A-BFB6-40BB-8DD7-11A1A433E87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789DFF0B-09D5-4583-8F99-A25D1A03FCF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4000">
        <p:fade/>
      </p:transition>
    </mc:Choice>
    <mc:Fallback>
      <p:transition spd="med" advClick="0" advTm="4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328C494A-BFB6-40BB-8DD7-11A1A433E87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789DFF0B-09D5-4583-8F99-A25D1A03FCF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4000">
        <p:fade/>
      </p:transition>
    </mc:Choice>
    <mc:Fallback>
      <p:transition spd="med" advClick="0" advTm="400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328C494A-BFB6-40BB-8DD7-11A1A433E87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789DFF0B-09D5-4583-8F99-A25D1A03FCF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4000">
        <p:fade/>
      </p:transition>
    </mc:Choice>
    <mc:Fallback>
      <p:transition spd="med" advClick="0" advTm="4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328C494A-BFB6-40BB-8DD7-11A1A433E87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789DFF0B-09D5-4583-8F99-A25D1A03FCF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4000">
        <p:fade/>
      </p:transition>
    </mc:Choice>
    <mc:Fallback>
      <p:transition spd="med" advClick="0" advTm="400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328C494A-BFB6-40BB-8DD7-11A1A433E87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789DFF0B-09D5-4583-8F99-A25D1A03FCF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4000">
        <p:fade/>
      </p:transition>
    </mc:Choice>
    <mc:Fallback>
      <p:transition spd="med" advClick="0" advTm="400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328C494A-BFB6-40BB-8DD7-11A1A433E87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789DFF0B-09D5-4583-8F99-A25D1A03FCF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4000">
        <p:fade/>
      </p:transition>
    </mc:Choice>
    <mc:Fallback>
      <p:transition spd="med" advClick="0" advTm="400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328C494A-BFB6-40BB-8DD7-11A1A433E87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789DFF0B-09D5-4583-8F99-A25D1A03FCF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4000">
        <p:fade/>
      </p:transition>
    </mc:Choice>
    <mc:Fallback>
      <p:transition spd="med" advClick="0" advTm="400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328C494A-BFB6-40BB-8DD7-11A1A433E87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789DFF0B-09D5-4583-8F99-A25D1A03FCF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4000">
        <p:fade/>
      </p:transition>
    </mc:Choice>
    <mc:Fallback>
      <p:transition spd="med" advClick="0" advTm="400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328C494A-BFB6-40BB-8DD7-11A1A433E87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789DFF0B-09D5-4583-8F99-A25D1A03FCF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4000">
        <p:fade/>
      </p:transition>
    </mc:Choice>
    <mc:Fallback>
      <p:transition spd="med" advClick="0" advTm="400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microsoft.com/office/2007/relationships/hdphoto" Target="../media/hdphoto1.wdp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20" y="256060"/>
            <a:ext cx="591240" cy="44343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7020340" y="292065"/>
            <a:ext cx="2123660" cy="33541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med" p14:dur="700" advClick="0" advTm="4000">
        <p:fade/>
      </p:transition>
    </mc:Choice>
    <mc:Fallback>
      <p:transition spd="med" advClick="0" advTm="4000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1619590" y="74"/>
            <a:ext cx="7524410" cy="5236046"/>
          </a:xfrm>
          <a:prstGeom prst="rect">
            <a:avLst/>
          </a:prstGeom>
          <a:blipFill dpi="0" rotWithShape="1"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0" y="0"/>
            <a:ext cx="9144000" cy="5236120"/>
          </a:xfrm>
          <a:prstGeom prst="rect">
            <a:avLst/>
          </a:prstGeom>
          <a:solidFill>
            <a:schemeClr val="accent5">
              <a:lumMod val="60000"/>
              <a:lumOff val="40000"/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3"/>
          <p:cNvSpPr/>
          <p:nvPr/>
        </p:nvSpPr>
        <p:spPr>
          <a:xfrm>
            <a:off x="0" y="0"/>
            <a:ext cx="4860040" cy="5236046"/>
          </a:xfrm>
          <a:custGeom>
            <a:avLst/>
            <a:gdLst>
              <a:gd name="connsiteX0" fmla="*/ 0 w 2915770"/>
              <a:gd name="connsiteY0" fmla="*/ 0 h 4752586"/>
              <a:gd name="connsiteX1" fmla="*/ 2915770 w 2915770"/>
              <a:gd name="connsiteY1" fmla="*/ 0 h 4752586"/>
              <a:gd name="connsiteX2" fmla="*/ 2915770 w 2915770"/>
              <a:gd name="connsiteY2" fmla="*/ 4752586 h 4752586"/>
              <a:gd name="connsiteX3" fmla="*/ 0 w 2915770"/>
              <a:gd name="connsiteY3" fmla="*/ 4752586 h 4752586"/>
              <a:gd name="connsiteX4" fmla="*/ 0 w 2915770"/>
              <a:gd name="connsiteY4" fmla="*/ 0 h 4752586"/>
              <a:gd name="connsiteX0-1" fmla="*/ 0 w 2915770"/>
              <a:gd name="connsiteY0-2" fmla="*/ 0 h 4752586"/>
              <a:gd name="connsiteX1-3" fmla="*/ 2915770 w 2915770"/>
              <a:gd name="connsiteY1-4" fmla="*/ 0 h 4752586"/>
              <a:gd name="connsiteX2-5" fmla="*/ 2915770 w 2915770"/>
              <a:gd name="connsiteY2-6" fmla="*/ 4752586 h 4752586"/>
              <a:gd name="connsiteX3-7" fmla="*/ 0 w 2915770"/>
              <a:gd name="connsiteY3-8" fmla="*/ 4752586 h 4752586"/>
              <a:gd name="connsiteX4-9" fmla="*/ 0 w 2915770"/>
              <a:gd name="connsiteY4-10" fmla="*/ 0 h 4752586"/>
              <a:gd name="connsiteX0-11" fmla="*/ 0 w 4156742"/>
              <a:gd name="connsiteY0-12" fmla="*/ 0 h 4752586"/>
              <a:gd name="connsiteX1-13" fmla="*/ 2915770 w 4156742"/>
              <a:gd name="connsiteY1-14" fmla="*/ 0 h 4752586"/>
              <a:gd name="connsiteX2-15" fmla="*/ 4156742 w 4156742"/>
              <a:gd name="connsiteY2-16" fmla="*/ 4752586 h 4752586"/>
              <a:gd name="connsiteX3-17" fmla="*/ 0 w 4156742"/>
              <a:gd name="connsiteY3-18" fmla="*/ 4752586 h 4752586"/>
              <a:gd name="connsiteX4-19" fmla="*/ 0 w 4156742"/>
              <a:gd name="connsiteY4-20" fmla="*/ 0 h 4752586"/>
              <a:gd name="connsiteX0-21" fmla="*/ 0 w 4156742"/>
              <a:gd name="connsiteY0-22" fmla="*/ 0 h 4752586"/>
              <a:gd name="connsiteX1-23" fmla="*/ 2915770 w 4156742"/>
              <a:gd name="connsiteY1-24" fmla="*/ 0 h 4752586"/>
              <a:gd name="connsiteX2-25" fmla="*/ 4156742 w 4156742"/>
              <a:gd name="connsiteY2-26" fmla="*/ 4752586 h 4752586"/>
              <a:gd name="connsiteX3-27" fmla="*/ 0 w 4156742"/>
              <a:gd name="connsiteY3-28" fmla="*/ 4752586 h 4752586"/>
              <a:gd name="connsiteX4-29" fmla="*/ 0 w 4156742"/>
              <a:gd name="connsiteY4-30" fmla="*/ 0 h 4752586"/>
              <a:gd name="connsiteX0-31" fmla="*/ 0 w 4156742"/>
              <a:gd name="connsiteY0-32" fmla="*/ 0 h 4752586"/>
              <a:gd name="connsiteX1-33" fmla="*/ 2915770 w 4156742"/>
              <a:gd name="connsiteY1-34" fmla="*/ 0 h 4752586"/>
              <a:gd name="connsiteX2-35" fmla="*/ 4156742 w 4156742"/>
              <a:gd name="connsiteY2-36" fmla="*/ 4752586 h 4752586"/>
              <a:gd name="connsiteX3-37" fmla="*/ 0 w 4156742"/>
              <a:gd name="connsiteY3-38" fmla="*/ 4752586 h 4752586"/>
              <a:gd name="connsiteX4-39" fmla="*/ 0 w 4156742"/>
              <a:gd name="connsiteY4-40" fmla="*/ 0 h 4752586"/>
              <a:gd name="connsiteX0-41" fmla="*/ 0 w 4156742"/>
              <a:gd name="connsiteY0-42" fmla="*/ 0 h 4752586"/>
              <a:gd name="connsiteX1-43" fmla="*/ 2915770 w 4156742"/>
              <a:gd name="connsiteY1-44" fmla="*/ 0 h 4752586"/>
              <a:gd name="connsiteX2-45" fmla="*/ 4156742 w 4156742"/>
              <a:gd name="connsiteY2-46" fmla="*/ 4752586 h 4752586"/>
              <a:gd name="connsiteX3-47" fmla="*/ 0 w 4156742"/>
              <a:gd name="connsiteY3-48" fmla="*/ 4752586 h 4752586"/>
              <a:gd name="connsiteX4-49" fmla="*/ 0 w 4156742"/>
              <a:gd name="connsiteY4-50" fmla="*/ 0 h 4752586"/>
              <a:gd name="connsiteX0-51" fmla="*/ 0 w 4156742"/>
              <a:gd name="connsiteY0-52" fmla="*/ 0 h 4752586"/>
              <a:gd name="connsiteX1-53" fmla="*/ 2915770 w 4156742"/>
              <a:gd name="connsiteY1-54" fmla="*/ 0 h 4752586"/>
              <a:gd name="connsiteX2-55" fmla="*/ 4156742 w 4156742"/>
              <a:gd name="connsiteY2-56" fmla="*/ 4752586 h 4752586"/>
              <a:gd name="connsiteX3-57" fmla="*/ 0 w 4156742"/>
              <a:gd name="connsiteY3-58" fmla="*/ 4752586 h 4752586"/>
              <a:gd name="connsiteX4-59" fmla="*/ 0 w 4156742"/>
              <a:gd name="connsiteY4-60" fmla="*/ 0 h 4752586"/>
              <a:gd name="connsiteX0-61" fmla="*/ 0 w 4156742"/>
              <a:gd name="connsiteY0-62" fmla="*/ 0 h 4752586"/>
              <a:gd name="connsiteX1-63" fmla="*/ 2915770 w 4156742"/>
              <a:gd name="connsiteY1-64" fmla="*/ 0 h 4752586"/>
              <a:gd name="connsiteX2-65" fmla="*/ 4156742 w 4156742"/>
              <a:gd name="connsiteY2-66" fmla="*/ 4752586 h 4752586"/>
              <a:gd name="connsiteX3-67" fmla="*/ 0 w 4156742"/>
              <a:gd name="connsiteY3-68" fmla="*/ 4752586 h 4752586"/>
              <a:gd name="connsiteX4-69" fmla="*/ 0 w 4156742"/>
              <a:gd name="connsiteY4-70" fmla="*/ 0 h 475258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4156742" h="4752586">
                <a:moveTo>
                  <a:pt x="0" y="0"/>
                </a:moveTo>
                <a:lnTo>
                  <a:pt x="2915770" y="0"/>
                </a:lnTo>
                <a:cubicBezTo>
                  <a:pt x="1817607" y="1623716"/>
                  <a:pt x="2277232" y="4008245"/>
                  <a:pt x="4156742" y="4752586"/>
                </a:cubicBezTo>
                <a:lnTo>
                  <a:pt x="0" y="4752586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0" y="0"/>
            <a:ext cx="4572000" cy="5236046"/>
          </a:xfrm>
          <a:custGeom>
            <a:avLst/>
            <a:gdLst>
              <a:gd name="connsiteX0" fmla="*/ 0 w 2915770"/>
              <a:gd name="connsiteY0" fmla="*/ 0 h 4752586"/>
              <a:gd name="connsiteX1" fmla="*/ 2915770 w 2915770"/>
              <a:gd name="connsiteY1" fmla="*/ 0 h 4752586"/>
              <a:gd name="connsiteX2" fmla="*/ 2915770 w 2915770"/>
              <a:gd name="connsiteY2" fmla="*/ 4752586 h 4752586"/>
              <a:gd name="connsiteX3" fmla="*/ 0 w 2915770"/>
              <a:gd name="connsiteY3" fmla="*/ 4752586 h 4752586"/>
              <a:gd name="connsiteX4" fmla="*/ 0 w 2915770"/>
              <a:gd name="connsiteY4" fmla="*/ 0 h 4752586"/>
              <a:gd name="connsiteX0-1" fmla="*/ 0 w 2915770"/>
              <a:gd name="connsiteY0-2" fmla="*/ 0 h 4752586"/>
              <a:gd name="connsiteX1-3" fmla="*/ 2915770 w 2915770"/>
              <a:gd name="connsiteY1-4" fmla="*/ 0 h 4752586"/>
              <a:gd name="connsiteX2-5" fmla="*/ 2915770 w 2915770"/>
              <a:gd name="connsiteY2-6" fmla="*/ 4752586 h 4752586"/>
              <a:gd name="connsiteX3-7" fmla="*/ 0 w 2915770"/>
              <a:gd name="connsiteY3-8" fmla="*/ 4752586 h 4752586"/>
              <a:gd name="connsiteX4-9" fmla="*/ 0 w 2915770"/>
              <a:gd name="connsiteY4-10" fmla="*/ 0 h 4752586"/>
              <a:gd name="connsiteX0-11" fmla="*/ 0 w 4156742"/>
              <a:gd name="connsiteY0-12" fmla="*/ 0 h 4752586"/>
              <a:gd name="connsiteX1-13" fmla="*/ 2915770 w 4156742"/>
              <a:gd name="connsiteY1-14" fmla="*/ 0 h 4752586"/>
              <a:gd name="connsiteX2-15" fmla="*/ 4156742 w 4156742"/>
              <a:gd name="connsiteY2-16" fmla="*/ 4752586 h 4752586"/>
              <a:gd name="connsiteX3-17" fmla="*/ 0 w 4156742"/>
              <a:gd name="connsiteY3-18" fmla="*/ 4752586 h 4752586"/>
              <a:gd name="connsiteX4-19" fmla="*/ 0 w 4156742"/>
              <a:gd name="connsiteY4-20" fmla="*/ 0 h 4752586"/>
              <a:gd name="connsiteX0-21" fmla="*/ 0 w 4156742"/>
              <a:gd name="connsiteY0-22" fmla="*/ 0 h 4752586"/>
              <a:gd name="connsiteX1-23" fmla="*/ 2915770 w 4156742"/>
              <a:gd name="connsiteY1-24" fmla="*/ 0 h 4752586"/>
              <a:gd name="connsiteX2-25" fmla="*/ 4156742 w 4156742"/>
              <a:gd name="connsiteY2-26" fmla="*/ 4752586 h 4752586"/>
              <a:gd name="connsiteX3-27" fmla="*/ 0 w 4156742"/>
              <a:gd name="connsiteY3-28" fmla="*/ 4752586 h 4752586"/>
              <a:gd name="connsiteX4-29" fmla="*/ 0 w 4156742"/>
              <a:gd name="connsiteY4-30" fmla="*/ 0 h 4752586"/>
              <a:gd name="connsiteX0-31" fmla="*/ 0 w 4156742"/>
              <a:gd name="connsiteY0-32" fmla="*/ 0 h 4752586"/>
              <a:gd name="connsiteX1-33" fmla="*/ 2915770 w 4156742"/>
              <a:gd name="connsiteY1-34" fmla="*/ 0 h 4752586"/>
              <a:gd name="connsiteX2-35" fmla="*/ 4156742 w 4156742"/>
              <a:gd name="connsiteY2-36" fmla="*/ 4752586 h 4752586"/>
              <a:gd name="connsiteX3-37" fmla="*/ 0 w 4156742"/>
              <a:gd name="connsiteY3-38" fmla="*/ 4752586 h 4752586"/>
              <a:gd name="connsiteX4-39" fmla="*/ 0 w 4156742"/>
              <a:gd name="connsiteY4-40" fmla="*/ 0 h 4752586"/>
              <a:gd name="connsiteX0-41" fmla="*/ 0 w 4156742"/>
              <a:gd name="connsiteY0-42" fmla="*/ 0 h 4752586"/>
              <a:gd name="connsiteX1-43" fmla="*/ 2915770 w 4156742"/>
              <a:gd name="connsiteY1-44" fmla="*/ 0 h 4752586"/>
              <a:gd name="connsiteX2-45" fmla="*/ 4156742 w 4156742"/>
              <a:gd name="connsiteY2-46" fmla="*/ 4752586 h 4752586"/>
              <a:gd name="connsiteX3-47" fmla="*/ 0 w 4156742"/>
              <a:gd name="connsiteY3-48" fmla="*/ 4752586 h 4752586"/>
              <a:gd name="connsiteX4-49" fmla="*/ 0 w 4156742"/>
              <a:gd name="connsiteY4-50" fmla="*/ 0 h 475258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4156742" h="4752586">
                <a:moveTo>
                  <a:pt x="0" y="0"/>
                </a:moveTo>
                <a:lnTo>
                  <a:pt x="2915770" y="0"/>
                </a:lnTo>
                <a:cubicBezTo>
                  <a:pt x="2013126" y="1534791"/>
                  <a:pt x="2416888" y="4018125"/>
                  <a:pt x="4156742" y="4752586"/>
                </a:cubicBezTo>
                <a:lnTo>
                  <a:pt x="0" y="475258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1315990" y="1813830"/>
            <a:ext cx="8727440" cy="1198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DDOS  </a:t>
            </a:r>
            <a:r>
              <a:rPr lang="en-US" sz="3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DETECTION BY</a:t>
            </a:r>
            <a:endParaRPr lang="en-US" sz="3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YaHei" panose="020B0503020204020204" pitchFamily="34" charset="-122"/>
              <a:ea typeface="Microsoft YaHei" panose="020B0503020204020204" pitchFamily="34" charset="-122"/>
              <a:sym typeface="+mn-ea"/>
            </a:endParaRPr>
          </a:p>
          <a:p>
            <a:pPr algn="ctr"/>
            <a:r>
              <a:rPr lang="en-US" sz="3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     ENTROPY CALCULATION</a:t>
            </a:r>
            <a:endParaRPr lang="en-US" sz="3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YaHei" panose="020B0503020204020204" pitchFamily="34" charset="-122"/>
              <a:ea typeface="Microsoft YaHei" panose="020B0503020204020204" pitchFamily="34" charset="-122"/>
              <a:sym typeface="+mn-ea"/>
            </a:endParaRPr>
          </a:p>
        </p:txBody>
      </p:sp>
      <p:sp>
        <p:nvSpPr>
          <p:cNvPr id="9" name="Text Box 8"/>
          <p:cNvSpPr txBox="1"/>
          <p:nvPr/>
        </p:nvSpPr>
        <p:spPr>
          <a:xfrm>
            <a:off x="6661785" y="3235325"/>
            <a:ext cx="3477895" cy="706755"/>
          </a:xfrm>
          <a:prstGeom prst="rect">
            <a:avLst/>
          </a:prstGeom>
          <a:solidFill>
            <a:schemeClr val="accent5">
              <a:lumMod val="60000"/>
              <a:lumOff val="40000"/>
              <a:alpha val="27000"/>
            </a:schemeClr>
          </a:solidFill>
        </p:spPr>
        <p:txBody>
          <a:bodyPr wrap="square" rtlCol="0">
            <a:spAutoFit/>
          </a:bodyPr>
          <a:p>
            <a:r>
              <a:rPr lang="en-US" sz="2000" b="1" i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BY</a:t>
            </a:r>
            <a:endParaRPr lang="en-US" sz="2000" b="1" i="1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sz="2000" b="1" i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HARSHITH KUMAR A</a:t>
            </a:r>
            <a:endParaRPr lang="en-US" sz="2000" b="1" i="1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4000">
        <p:fade/>
      </p:transition>
    </mc:Choice>
    <mc:Fallback>
      <p:transition spd="med" advClick="0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5" grpId="0" animBg="1"/>
      <p:bldP spid="4" grpId="0" animBg="1"/>
      <p:bldP spid="1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755470" y="245658"/>
            <a:ext cx="2522855" cy="4298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CN" sz="2200" b="1" dirty="0">
                <a:solidFill>
                  <a:schemeClr val="accent5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</a:t>
            </a:r>
            <a:r>
              <a:rPr lang="zh-CN" altLang="en-US" sz="2200" b="1" dirty="0">
                <a:solidFill>
                  <a:schemeClr val="accent5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mplementation </a:t>
            </a:r>
            <a:endParaRPr lang="zh-CN" altLang="en-US" sz="2200" b="1" dirty="0">
              <a:solidFill>
                <a:schemeClr val="accent5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967855" y="280670"/>
            <a:ext cx="199644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  <a:latin typeface="经典特宋简" pitchFamily="49" charset="-122"/>
                <a:ea typeface="经典特宋简" pitchFamily="49" charset="-122"/>
                <a:cs typeface="经典特宋简" pitchFamily="49" charset="-122"/>
              </a:rPr>
              <a:t>IMPLEMENTATION</a:t>
            </a:r>
            <a:endParaRPr lang="en-US" altLang="zh-CN" sz="1600" dirty="0">
              <a:solidFill>
                <a:schemeClr val="bg1"/>
              </a:solidFill>
              <a:latin typeface="经典特宋简" pitchFamily="49" charset="-122"/>
              <a:ea typeface="经典特宋简" pitchFamily="49" charset="-122"/>
              <a:cs typeface="经典特宋简" pitchFamily="49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040890" y="886460"/>
            <a:ext cx="5867400" cy="7372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Simultaneously, In the Mininet terminal of Virtual Box enter the following command to run the pox controller:</a:t>
            </a:r>
            <a:endParaRPr lang="zh-CN" altLang="en-US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4338" name="Picture 2" descr="C:\Users\harsh\Desktop\Exposys\101.png101"/>
          <p:cNvPicPr>
            <a:picLocks noChangeAspect="1" noChangeArrowheads="1"/>
          </p:cNvPicPr>
          <p:nvPr/>
        </p:nvPicPr>
        <p:blipFill>
          <a:blip r:embed="rId1"/>
          <a:srcRect t="2990" b="4822"/>
          <a:stretch>
            <a:fillRect/>
          </a:stretch>
        </p:blipFill>
        <p:spPr bwMode="auto">
          <a:xfrm>
            <a:off x="595630" y="1893570"/>
            <a:ext cx="8056245" cy="3175000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组合 8"/>
          <p:cNvGrpSpPr/>
          <p:nvPr/>
        </p:nvGrpSpPr>
        <p:grpSpPr>
          <a:xfrm>
            <a:off x="595630" y="756920"/>
            <a:ext cx="1666240" cy="1089660"/>
            <a:chOff x="828377" y="1491600"/>
            <a:chExt cx="1151263" cy="819455"/>
          </a:xfrm>
        </p:grpSpPr>
        <p:sp>
          <p:nvSpPr>
            <p:cNvPr id="7" name="圆角矩形 6"/>
            <p:cNvSpPr/>
            <p:nvPr/>
          </p:nvSpPr>
          <p:spPr>
            <a:xfrm>
              <a:off x="828377" y="1491600"/>
              <a:ext cx="1151263" cy="819455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918547" y="1681639"/>
              <a:ext cx="1061092" cy="4388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600" b="1" dirty="0">
                  <a:solidFill>
                    <a:schemeClr val="bg1"/>
                  </a:solidFill>
                  <a:sym typeface="+mn-ea"/>
                </a:rPr>
                <a:t>Starting pox controller</a:t>
              </a:r>
              <a:endParaRPr lang="en-US" altLang="zh-CN" sz="1600" b="1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endParaRPr>
            </a:p>
          </p:txBody>
        </p:sp>
      </p:grpSp>
      <p:sp>
        <p:nvSpPr>
          <p:cNvPr id="27" name="Rectangle 26"/>
          <p:cNvSpPr/>
          <p:nvPr/>
        </p:nvSpPr>
        <p:spPr>
          <a:xfrm>
            <a:off x="35560" y="123190"/>
            <a:ext cx="647700" cy="6483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4000">
        <p:fade/>
      </p:transition>
    </mc:Choice>
    <mc:Fallback>
      <p:transition spd="med" advClick="0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14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755470" y="245658"/>
            <a:ext cx="2522855" cy="4298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CN" sz="2200" b="1" dirty="0">
                <a:solidFill>
                  <a:schemeClr val="accent5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</a:t>
            </a:r>
            <a:r>
              <a:rPr lang="zh-CN" altLang="en-US" sz="2200" b="1" dirty="0">
                <a:solidFill>
                  <a:schemeClr val="accent5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mplementation </a:t>
            </a:r>
            <a:endParaRPr lang="zh-CN" altLang="en-US" sz="2200" b="1" dirty="0">
              <a:solidFill>
                <a:schemeClr val="accent5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967855" y="280670"/>
            <a:ext cx="199644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  <a:latin typeface="经典特宋简" pitchFamily="49" charset="-122"/>
                <a:ea typeface="经典特宋简" pitchFamily="49" charset="-122"/>
                <a:cs typeface="经典特宋简" pitchFamily="49" charset="-122"/>
              </a:rPr>
              <a:t>IMPLEMENTATION</a:t>
            </a:r>
            <a:endParaRPr lang="en-US" altLang="zh-CN" sz="1600" dirty="0">
              <a:solidFill>
                <a:schemeClr val="bg1"/>
              </a:solidFill>
              <a:latin typeface="经典特宋简" pitchFamily="49" charset="-122"/>
              <a:ea typeface="经典特宋简" pitchFamily="49" charset="-122"/>
              <a:cs typeface="经典特宋简" pitchFamily="49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040890" y="886460"/>
            <a:ext cx="5867400" cy="10604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Run the traffic generation script from one of the host which generates random source IP and send the packets to random destinations. Observe the entropy in POX controller terminal.</a:t>
            </a:r>
            <a:endParaRPr lang="zh-CN" altLang="en-US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4338" name="Picture 2" descr="C:\Users\harsh\Desktop\Exposys\102.png102"/>
          <p:cNvPicPr>
            <a:picLocks noChangeAspect="1" noChangeArrowheads="1"/>
          </p:cNvPicPr>
          <p:nvPr/>
        </p:nvPicPr>
        <p:blipFill>
          <a:blip r:embed="rId1"/>
          <a:srcRect l="24841" t="3220" r="439" b="30580"/>
          <a:stretch>
            <a:fillRect/>
          </a:stretch>
        </p:blipFill>
        <p:spPr bwMode="auto">
          <a:xfrm>
            <a:off x="755650" y="1946910"/>
            <a:ext cx="7480300" cy="3100070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组合 8"/>
          <p:cNvGrpSpPr/>
          <p:nvPr/>
        </p:nvGrpSpPr>
        <p:grpSpPr>
          <a:xfrm>
            <a:off x="595630" y="756920"/>
            <a:ext cx="1666240" cy="1089660"/>
            <a:chOff x="828377" y="1491600"/>
            <a:chExt cx="1151263" cy="819455"/>
          </a:xfrm>
        </p:grpSpPr>
        <p:sp>
          <p:nvSpPr>
            <p:cNvPr id="7" name="圆角矩形 6"/>
            <p:cNvSpPr/>
            <p:nvPr/>
          </p:nvSpPr>
          <p:spPr>
            <a:xfrm>
              <a:off x="828377" y="1491600"/>
              <a:ext cx="1151263" cy="819455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888712" y="1774281"/>
              <a:ext cx="1061092" cy="2535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600" b="1" dirty="0">
                  <a:solidFill>
                    <a:schemeClr val="bg1"/>
                  </a:solidFill>
                  <a:sym typeface="+mn-ea"/>
                </a:rPr>
                <a:t>Traffic launch</a:t>
              </a:r>
              <a:endParaRPr lang="en-US" altLang="zh-CN" sz="1600" b="1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endParaRPr>
            </a:p>
          </p:txBody>
        </p:sp>
      </p:grpSp>
      <p:sp>
        <p:nvSpPr>
          <p:cNvPr id="27" name="Rectangle 26"/>
          <p:cNvSpPr/>
          <p:nvPr/>
        </p:nvSpPr>
        <p:spPr>
          <a:xfrm>
            <a:off x="35560" y="123190"/>
            <a:ext cx="647700" cy="6483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4000">
        <p:fade/>
      </p:transition>
    </mc:Choice>
    <mc:Fallback>
      <p:transition spd="med" advClick="0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14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755470" y="245658"/>
            <a:ext cx="2522855" cy="4298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CN" sz="2200" b="1" dirty="0">
                <a:solidFill>
                  <a:schemeClr val="accent5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</a:t>
            </a:r>
            <a:r>
              <a:rPr lang="zh-CN" altLang="en-US" sz="2200" b="1" dirty="0">
                <a:solidFill>
                  <a:schemeClr val="accent5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mplementation </a:t>
            </a:r>
            <a:endParaRPr lang="zh-CN" altLang="en-US" sz="2200" b="1" dirty="0">
              <a:solidFill>
                <a:schemeClr val="accent5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967855" y="280670"/>
            <a:ext cx="199644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  <a:latin typeface="经典特宋简" pitchFamily="49" charset="-122"/>
                <a:ea typeface="经典特宋简" pitchFamily="49" charset="-122"/>
                <a:cs typeface="经典特宋简" pitchFamily="49" charset="-122"/>
              </a:rPr>
              <a:t>IMPLEMENTATION</a:t>
            </a:r>
            <a:endParaRPr lang="en-US" altLang="zh-CN" sz="1600" dirty="0">
              <a:solidFill>
                <a:schemeClr val="bg1"/>
              </a:solidFill>
              <a:latin typeface="经典特宋简" pitchFamily="49" charset="-122"/>
              <a:ea typeface="经典特宋简" pitchFamily="49" charset="-122"/>
              <a:cs typeface="经典特宋简" pitchFamily="49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094230" y="833120"/>
            <a:ext cx="5867400" cy="10604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Now repeat above step on h1 and parallelly enter the following command to run the attack traffic from h4 and h6 xterm windows to attack on h56. python launchAttack.py 10.0.0.5</a:t>
            </a:r>
            <a:endParaRPr lang="zh-CN" altLang="en-US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4338" name="Picture 2" descr="C:\Users\harsh\Desktop\Exposys\105.png105"/>
          <p:cNvPicPr>
            <a:picLocks noChangeAspect="1" noChangeArrowheads="1"/>
          </p:cNvPicPr>
          <p:nvPr/>
        </p:nvPicPr>
        <p:blipFill>
          <a:blip r:embed="rId1"/>
          <a:srcRect l="4891" t="1577" b="35252"/>
          <a:stretch>
            <a:fillRect/>
          </a:stretch>
        </p:blipFill>
        <p:spPr bwMode="auto">
          <a:xfrm>
            <a:off x="595630" y="1995805"/>
            <a:ext cx="7693025" cy="2955925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组合 8"/>
          <p:cNvGrpSpPr/>
          <p:nvPr/>
        </p:nvGrpSpPr>
        <p:grpSpPr>
          <a:xfrm>
            <a:off x="595630" y="756920"/>
            <a:ext cx="1695448" cy="1089660"/>
            <a:chOff x="828377" y="1491600"/>
            <a:chExt cx="1171444" cy="819455"/>
          </a:xfrm>
        </p:grpSpPr>
        <p:sp>
          <p:nvSpPr>
            <p:cNvPr id="7" name="圆角矩形 6"/>
            <p:cNvSpPr/>
            <p:nvPr/>
          </p:nvSpPr>
          <p:spPr>
            <a:xfrm>
              <a:off x="828377" y="1491600"/>
              <a:ext cx="1151263" cy="819455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938729" y="1774281"/>
              <a:ext cx="1061092" cy="2535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600" b="1" dirty="0">
                  <a:solidFill>
                    <a:schemeClr val="bg1"/>
                  </a:solidFill>
                  <a:sym typeface="+mn-ea"/>
                </a:rPr>
                <a:t>Attack launch</a:t>
              </a:r>
              <a:endParaRPr lang="en-US" altLang="zh-CN" sz="1600" b="1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endParaRPr>
            </a:p>
          </p:txBody>
        </p:sp>
      </p:grpSp>
      <p:sp>
        <p:nvSpPr>
          <p:cNvPr id="27" name="Rectangle 26"/>
          <p:cNvSpPr/>
          <p:nvPr/>
        </p:nvSpPr>
        <p:spPr>
          <a:xfrm>
            <a:off x="35560" y="123190"/>
            <a:ext cx="647700" cy="6483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4000">
        <p:fade/>
      </p:transition>
    </mc:Choice>
    <mc:Fallback>
      <p:transition spd="med" advClick="0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14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755470" y="245658"/>
            <a:ext cx="2522855" cy="4298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CN" sz="2200" b="1" dirty="0">
                <a:solidFill>
                  <a:schemeClr val="accent5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</a:t>
            </a:r>
            <a:r>
              <a:rPr lang="zh-CN" altLang="en-US" sz="2200" b="1" dirty="0">
                <a:solidFill>
                  <a:schemeClr val="accent5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mplementation </a:t>
            </a:r>
            <a:endParaRPr lang="zh-CN" altLang="en-US" sz="2200" b="1" dirty="0">
              <a:solidFill>
                <a:schemeClr val="accent5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967855" y="280670"/>
            <a:ext cx="199644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  <a:latin typeface="经典特宋简" pitchFamily="49" charset="-122"/>
                <a:ea typeface="经典特宋简" pitchFamily="49" charset="-122"/>
                <a:cs typeface="经典特宋简" pitchFamily="49" charset="-122"/>
              </a:rPr>
              <a:t>IMPLEMENTATION</a:t>
            </a:r>
            <a:endParaRPr lang="en-US" altLang="zh-CN" sz="1600" dirty="0">
              <a:solidFill>
                <a:schemeClr val="bg1"/>
              </a:solidFill>
              <a:latin typeface="经典特宋简" pitchFamily="49" charset="-122"/>
              <a:ea typeface="经典特宋简" pitchFamily="49" charset="-122"/>
              <a:cs typeface="经典特宋简" pitchFamily="49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109470" y="756920"/>
            <a:ext cx="6370320" cy="10604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Observing the entropy values in the POX controller. The value decreases below the threshold value (which is equal to 0.5 here) for normal traffic. </a:t>
            </a:r>
            <a:endParaRPr lang="zh-CN" altLang="en-US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4338" name="Picture 2" descr="C:\Users\harsh\Desktop\Exposys\106.png106"/>
          <p:cNvPicPr>
            <a:picLocks noChangeAspect="1" noChangeArrowheads="1"/>
          </p:cNvPicPr>
          <p:nvPr/>
        </p:nvPicPr>
        <p:blipFill>
          <a:blip r:embed="rId1"/>
          <a:srcRect t="1976" b="6058"/>
          <a:stretch>
            <a:fillRect/>
          </a:stretch>
        </p:blipFill>
        <p:spPr bwMode="auto">
          <a:xfrm>
            <a:off x="595630" y="1917065"/>
            <a:ext cx="8255000" cy="3129280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组合 8"/>
          <p:cNvGrpSpPr/>
          <p:nvPr/>
        </p:nvGrpSpPr>
        <p:grpSpPr>
          <a:xfrm>
            <a:off x="595630" y="756920"/>
            <a:ext cx="1695451" cy="1089660"/>
            <a:chOff x="828377" y="1491600"/>
            <a:chExt cx="1171446" cy="819455"/>
          </a:xfrm>
        </p:grpSpPr>
        <p:sp>
          <p:nvSpPr>
            <p:cNvPr id="7" name="圆角矩形 6"/>
            <p:cNvSpPr/>
            <p:nvPr/>
          </p:nvSpPr>
          <p:spPr>
            <a:xfrm>
              <a:off x="828377" y="1491600"/>
              <a:ext cx="1151263" cy="819455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888924" y="1682137"/>
              <a:ext cx="1110899" cy="4388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600" b="1" dirty="0">
                  <a:solidFill>
                    <a:schemeClr val="bg1"/>
                  </a:solidFill>
                  <a:sym typeface="+mn-ea"/>
                </a:rPr>
                <a:t>Entropy value after </a:t>
              </a:r>
              <a:r>
                <a:rPr lang="en-US" sz="1600" b="1" dirty="0" err="1">
                  <a:solidFill>
                    <a:schemeClr val="bg1"/>
                  </a:solidFill>
                  <a:sym typeface="+mn-ea"/>
                </a:rPr>
                <a:t>ddos </a:t>
              </a:r>
              <a:r>
                <a:rPr lang="en-US" sz="1600" b="1" dirty="0">
                  <a:solidFill>
                    <a:schemeClr val="bg1"/>
                  </a:solidFill>
                  <a:sym typeface="+mn-ea"/>
                </a:rPr>
                <a:t>attack</a:t>
              </a:r>
              <a:endParaRPr lang="en-US" altLang="zh-CN" sz="1600" b="1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endParaRPr>
            </a:p>
          </p:txBody>
        </p:sp>
      </p:grpSp>
      <p:sp>
        <p:nvSpPr>
          <p:cNvPr id="27" name="Rectangle 26"/>
          <p:cNvSpPr/>
          <p:nvPr/>
        </p:nvSpPr>
        <p:spPr>
          <a:xfrm>
            <a:off x="35560" y="123190"/>
            <a:ext cx="647700" cy="6483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4000">
        <p:fade/>
      </p:transition>
    </mc:Choice>
    <mc:Fallback>
      <p:transition spd="med" advClick="0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14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877390" y="617768"/>
            <a:ext cx="1049020" cy="4298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CN" sz="2200" b="1" dirty="0">
                <a:solidFill>
                  <a:schemeClr val="accent5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Result</a:t>
            </a:r>
            <a:endParaRPr lang="en-US" altLang="zh-CN" sz="2200" b="1" dirty="0">
              <a:solidFill>
                <a:schemeClr val="accent5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333615" y="280670"/>
            <a:ext cx="163068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  <a:latin typeface="经典特宋简" pitchFamily="49" charset="-122"/>
                <a:ea typeface="经典特宋简" pitchFamily="49" charset="-122"/>
                <a:cs typeface="经典特宋简" pitchFamily="49" charset="-122"/>
              </a:rPr>
              <a:t>Result</a:t>
            </a:r>
            <a:endParaRPr lang="en-US" altLang="zh-CN" sz="1600" dirty="0">
              <a:solidFill>
                <a:schemeClr val="bg1"/>
              </a:solidFill>
              <a:latin typeface="经典特宋简" pitchFamily="49" charset="-122"/>
              <a:ea typeface="经典特宋简" pitchFamily="49" charset="-122"/>
              <a:cs typeface="经典特宋简" pitchFamily="49" charset="-122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35560" y="123190"/>
            <a:ext cx="647700" cy="6483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8" name="Text Box 27"/>
          <p:cNvSpPr txBox="1"/>
          <p:nvPr/>
        </p:nvSpPr>
        <p:spPr>
          <a:xfrm>
            <a:off x="943610" y="1341120"/>
            <a:ext cx="11334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solidFill>
                  <a:schemeClr val="bg1"/>
                </a:solidFill>
              </a:rPr>
              <a:t>SDN Controller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29" name="Text Box 28"/>
          <p:cNvSpPr txBox="1"/>
          <p:nvPr/>
        </p:nvSpPr>
        <p:spPr>
          <a:xfrm>
            <a:off x="943610" y="2740025"/>
            <a:ext cx="11334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solidFill>
                  <a:schemeClr val="bg1"/>
                </a:solidFill>
              </a:rPr>
              <a:t>MININET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31" name="Text Box 30"/>
          <p:cNvSpPr txBox="1"/>
          <p:nvPr/>
        </p:nvSpPr>
        <p:spPr>
          <a:xfrm>
            <a:off x="944245" y="3815080"/>
            <a:ext cx="127063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solidFill>
                  <a:schemeClr val="bg1"/>
                </a:solidFill>
              </a:rPr>
              <a:t>POX Controller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534670" y="1493520"/>
            <a:ext cx="7868285" cy="31692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Wingdings" panose="05000000000000000000" charset="0"/>
              <a:buChar char="§"/>
            </a:pPr>
            <a:r>
              <a:rPr lang="en-US" sz="2000"/>
              <a:t>We have implemented a method to detect DDoS attacks successfully. </a:t>
            </a:r>
            <a:endParaRPr lang="en-US" sz="2000"/>
          </a:p>
          <a:p>
            <a:pPr indent="0">
              <a:buFont typeface="Wingdings" panose="05000000000000000000" charset="0"/>
              <a:buNone/>
            </a:pPr>
            <a:endParaRPr lang="en-US" sz="2000"/>
          </a:p>
          <a:p>
            <a:pPr marL="285750" indent="-285750">
              <a:buFont typeface="Wingdings" panose="05000000000000000000" charset="0"/>
              <a:buChar char="§"/>
            </a:pPr>
            <a:r>
              <a:rPr lang="en-US" sz="2000"/>
              <a:t>Here , every packet which has entropy value less than the threshold value, is stored in a dictionary and if an entry comes more than 5 times, it is assumed as a DDoS attack. </a:t>
            </a:r>
            <a:endParaRPr lang="en-US" sz="2000"/>
          </a:p>
          <a:p>
            <a:pPr indent="0">
              <a:buFont typeface="Wingdings" panose="05000000000000000000" charset="0"/>
              <a:buNone/>
            </a:pPr>
            <a:endParaRPr lang="en-US" sz="2000"/>
          </a:p>
          <a:p>
            <a:pPr marL="285750" indent="-285750">
              <a:buFont typeface="Wingdings" panose="05000000000000000000" charset="0"/>
              <a:buChar char="§"/>
            </a:pPr>
            <a:r>
              <a:rPr lang="en-US" sz="2000"/>
              <a:t>As a result of the experiment, Entropy calculation for DDoS detection turns out to be a effective solution for the detection of anomaly in network traffic in a SDN architecture. This can be a efficient method to adopt at software defined data centers.</a:t>
            </a:r>
            <a:endParaRPr lang="en-US" sz="20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4000">
        <p:fade/>
      </p:transition>
    </mc:Choice>
    <mc:Fallback>
      <p:transition spd="med" advClick="0" advTm="4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1619590" y="74"/>
            <a:ext cx="7524410" cy="5236046"/>
          </a:xfrm>
          <a:prstGeom prst="rect">
            <a:avLst/>
          </a:prstGeom>
          <a:blipFill dpi="0" rotWithShape="1"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0" y="0"/>
            <a:ext cx="9144000" cy="5236120"/>
          </a:xfrm>
          <a:prstGeom prst="rect">
            <a:avLst/>
          </a:prstGeom>
          <a:solidFill>
            <a:schemeClr val="accent5">
              <a:lumMod val="60000"/>
              <a:lumOff val="40000"/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3"/>
          <p:cNvSpPr/>
          <p:nvPr/>
        </p:nvSpPr>
        <p:spPr>
          <a:xfrm>
            <a:off x="0" y="0"/>
            <a:ext cx="4860040" cy="5236046"/>
          </a:xfrm>
          <a:custGeom>
            <a:avLst/>
            <a:gdLst>
              <a:gd name="connsiteX0" fmla="*/ 0 w 2915770"/>
              <a:gd name="connsiteY0" fmla="*/ 0 h 4752586"/>
              <a:gd name="connsiteX1" fmla="*/ 2915770 w 2915770"/>
              <a:gd name="connsiteY1" fmla="*/ 0 h 4752586"/>
              <a:gd name="connsiteX2" fmla="*/ 2915770 w 2915770"/>
              <a:gd name="connsiteY2" fmla="*/ 4752586 h 4752586"/>
              <a:gd name="connsiteX3" fmla="*/ 0 w 2915770"/>
              <a:gd name="connsiteY3" fmla="*/ 4752586 h 4752586"/>
              <a:gd name="connsiteX4" fmla="*/ 0 w 2915770"/>
              <a:gd name="connsiteY4" fmla="*/ 0 h 4752586"/>
              <a:gd name="connsiteX0-1" fmla="*/ 0 w 2915770"/>
              <a:gd name="connsiteY0-2" fmla="*/ 0 h 4752586"/>
              <a:gd name="connsiteX1-3" fmla="*/ 2915770 w 2915770"/>
              <a:gd name="connsiteY1-4" fmla="*/ 0 h 4752586"/>
              <a:gd name="connsiteX2-5" fmla="*/ 2915770 w 2915770"/>
              <a:gd name="connsiteY2-6" fmla="*/ 4752586 h 4752586"/>
              <a:gd name="connsiteX3-7" fmla="*/ 0 w 2915770"/>
              <a:gd name="connsiteY3-8" fmla="*/ 4752586 h 4752586"/>
              <a:gd name="connsiteX4-9" fmla="*/ 0 w 2915770"/>
              <a:gd name="connsiteY4-10" fmla="*/ 0 h 4752586"/>
              <a:gd name="connsiteX0-11" fmla="*/ 0 w 4156742"/>
              <a:gd name="connsiteY0-12" fmla="*/ 0 h 4752586"/>
              <a:gd name="connsiteX1-13" fmla="*/ 2915770 w 4156742"/>
              <a:gd name="connsiteY1-14" fmla="*/ 0 h 4752586"/>
              <a:gd name="connsiteX2-15" fmla="*/ 4156742 w 4156742"/>
              <a:gd name="connsiteY2-16" fmla="*/ 4752586 h 4752586"/>
              <a:gd name="connsiteX3-17" fmla="*/ 0 w 4156742"/>
              <a:gd name="connsiteY3-18" fmla="*/ 4752586 h 4752586"/>
              <a:gd name="connsiteX4-19" fmla="*/ 0 w 4156742"/>
              <a:gd name="connsiteY4-20" fmla="*/ 0 h 4752586"/>
              <a:gd name="connsiteX0-21" fmla="*/ 0 w 4156742"/>
              <a:gd name="connsiteY0-22" fmla="*/ 0 h 4752586"/>
              <a:gd name="connsiteX1-23" fmla="*/ 2915770 w 4156742"/>
              <a:gd name="connsiteY1-24" fmla="*/ 0 h 4752586"/>
              <a:gd name="connsiteX2-25" fmla="*/ 4156742 w 4156742"/>
              <a:gd name="connsiteY2-26" fmla="*/ 4752586 h 4752586"/>
              <a:gd name="connsiteX3-27" fmla="*/ 0 w 4156742"/>
              <a:gd name="connsiteY3-28" fmla="*/ 4752586 h 4752586"/>
              <a:gd name="connsiteX4-29" fmla="*/ 0 w 4156742"/>
              <a:gd name="connsiteY4-30" fmla="*/ 0 h 4752586"/>
              <a:gd name="connsiteX0-31" fmla="*/ 0 w 4156742"/>
              <a:gd name="connsiteY0-32" fmla="*/ 0 h 4752586"/>
              <a:gd name="connsiteX1-33" fmla="*/ 2915770 w 4156742"/>
              <a:gd name="connsiteY1-34" fmla="*/ 0 h 4752586"/>
              <a:gd name="connsiteX2-35" fmla="*/ 4156742 w 4156742"/>
              <a:gd name="connsiteY2-36" fmla="*/ 4752586 h 4752586"/>
              <a:gd name="connsiteX3-37" fmla="*/ 0 w 4156742"/>
              <a:gd name="connsiteY3-38" fmla="*/ 4752586 h 4752586"/>
              <a:gd name="connsiteX4-39" fmla="*/ 0 w 4156742"/>
              <a:gd name="connsiteY4-40" fmla="*/ 0 h 4752586"/>
              <a:gd name="connsiteX0-41" fmla="*/ 0 w 4156742"/>
              <a:gd name="connsiteY0-42" fmla="*/ 0 h 4752586"/>
              <a:gd name="connsiteX1-43" fmla="*/ 2915770 w 4156742"/>
              <a:gd name="connsiteY1-44" fmla="*/ 0 h 4752586"/>
              <a:gd name="connsiteX2-45" fmla="*/ 4156742 w 4156742"/>
              <a:gd name="connsiteY2-46" fmla="*/ 4752586 h 4752586"/>
              <a:gd name="connsiteX3-47" fmla="*/ 0 w 4156742"/>
              <a:gd name="connsiteY3-48" fmla="*/ 4752586 h 4752586"/>
              <a:gd name="connsiteX4-49" fmla="*/ 0 w 4156742"/>
              <a:gd name="connsiteY4-50" fmla="*/ 0 h 4752586"/>
              <a:gd name="connsiteX0-51" fmla="*/ 0 w 4156742"/>
              <a:gd name="connsiteY0-52" fmla="*/ 0 h 4752586"/>
              <a:gd name="connsiteX1-53" fmla="*/ 2915770 w 4156742"/>
              <a:gd name="connsiteY1-54" fmla="*/ 0 h 4752586"/>
              <a:gd name="connsiteX2-55" fmla="*/ 4156742 w 4156742"/>
              <a:gd name="connsiteY2-56" fmla="*/ 4752586 h 4752586"/>
              <a:gd name="connsiteX3-57" fmla="*/ 0 w 4156742"/>
              <a:gd name="connsiteY3-58" fmla="*/ 4752586 h 4752586"/>
              <a:gd name="connsiteX4-59" fmla="*/ 0 w 4156742"/>
              <a:gd name="connsiteY4-60" fmla="*/ 0 h 4752586"/>
              <a:gd name="connsiteX0-61" fmla="*/ 0 w 4156742"/>
              <a:gd name="connsiteY0-62" fmla="*/ 0 h 4752586"/>
              <a:gd name="connsiteX1-63" fmla="*/ 2915770 w 4156742"/>
              <a:gd name="connsiteY1-64" fmla="*/ 0 h 4752586"/>
              <a:gd name="connsiteX2-65" fmla="*/ 4156742 w 4156742"/>
              <a:gd name="connsiteY2-66" fmla="*/ 4752586 h 4752586"/>
              <a:gd name="connsiteX3-67" fmla="*/ 0 w 4156742"/>
              <a:gd name="connsiteY3-68" fmla="*/ 4752586 h 4752586"/>
              <a:gd name="connsiteX4-69" fmla="*/ 0 w 4156742"/>
              <a:gd name="connsiteY4-70" fmla="*/ 0 h 475258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4156742" h="4752586">
                <a:moveTo>
                  <a:pt x="0" y="0"/>
                </a:moveTo>
                <a:lnTo>
                  <a:pt x="2915770" y="0"/>
                </a:lnTo>
                <a:cubicBezTo>
                  <a:pt x="1817607" y="1623716"/>
                  <a:pt x="2277232" y="4008245"/>
                  <a:pt x="4156742" y="4752586"/>
                </a:cubicBezTo>
                <a:lnTo>
                  <a:pt x="0" y="4752586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0" y="0"/>
            <a:ext cx="4572000" cy="5236046"/>
          </a:xfrm>
          <a:custGeom>
            <a:avLst/>
            <a:gdLst>
              <a:gd name="connsiteX0" fmla="*/ 0 w 2915770"/>
              <a:gd name="connsiteY0" fmla="*/ 0 h 4752586"/>
              <a:gd name="connsiteX1" fmla="*/ 2915770 w 2915770"/>
              <a:gd name="connsiteY1" fmla="*/ 0 h 4752586"/>
              <a:gd name="connsiteX2" fmla="*/ 2915770 w 2915770"/>
              <a:gd name="connsiteY2" fmla="*/ 4752586 h 4752586"/>
              <a:gd name="connsiteX3" fmla="*/ 0 w 2915770"/>
              <a:gd name="connsiteY3" fmla="*/ 4752586 h 4752586"/>
              <a:gd name="connsiteX4" fmla="*/ 0 w 2915770"/>
              <a:gd name="connsiteY4" fmla="*/ 0 h 4752586"/>
              <a:gd name="connsiteX0-1" fmla="*/ 0 w 2915770"/>
              <a:gd name="connsiteY0-2" fmla="*/ 0 h 4752586"/>
              <a:gd name="connsiteX1-3" fmla="*/ 2915770 w 2915770"/>
              <a:gd name="connsiteY1-4" fmla="*/ 0 h 4752586"/>
              <a:gd name="connsiteX2-5" fmla="*/ 2915770 w 2915770"/>
              <a:gd name="connsiteY2-6" fmla="*/ 4752586 h 4752586"/>
              <a:gd name="connsiteX3-7" fmla="*/ 0 w 2915770"/>
              <a:gd name="connsiteY3-8" fmla="*/ 4752586 h 4752586"/>
              <a:gd name="connsiteX4-9" fmla="*/ 0 w 2915770"/>
              <a:gd name="connsiteY4-10" fmla="*/ 0 h 4752586"/>
              <a:gd name="connsiteX0-11" fmla="*/ 0 w 4156742"/>
              <a:gd name="connsiteY0-12" fmla="*/ 0 h 4752586"/>
              <a:gd name="connsiteX1-13" fmla="*/ 2915770 w 4156742"/>
              <a:gd name="connsiteY1-14" fmla="*/ 0 h 4752586"/>
              <a:gd name="connsiteX2-15" fmla="*/ 4156742 w 4156742"/>
              <a:gd name="connsiteY2-16" fmla="*/ 4752586 h 4752586"/>
              <a:gd name="connsiteX3-17" fmla="*/ 0 w 4156742"/>
              <a:gd name="connsiteY3-18" fmla="*/ 4752586 h 4752586"/>
              <a:gd name="connsiteX4-19" fmla="*/ 0 w 4156742"/>
              <a:gd name="connsiteY4-20" fmla="*/ 0 h 4752586"/>
              <a:gd name="connsiteX0-21" fmla="*/ 0 w 4156742"/>
              <a:gd name="connsiteY0-22" fmla="*/ 0 h 4752586"/>
              <a:gd name="connsiteX1-23" fmla="*/ 2915770 w 4156742"/>
              <a:gd name="connsiteY1-24" fmla="*/ 0 h 4752586"/>
              <a:gd name="connsiteX2-25" fmla="*/ 4156742 w 4156742"/>
              <a:gd name="connsiteY2-26" fmla="*/ 4752586 h 4752586"/>
              <a:gd name="connsiteX3-27" fmla="*/ 0 w 4156742"/>
              <a:gd name="connsiteY3-28" fmla="*/ 4752586 h 4752586"/>
              <a:gd name="connsiteX4-29" fmla="*/ 0 w 4156742"/>
              <a:gd name="connsiteY4-30" fmla="*/ 0 h 4752586"/>
              <a:gd name="connsiteX0-31" fmla="*/ 0 w 4156742"/>
              <a:gd name="connsiteY0-32" fmla="*/ 0 h 4752586"/>
              <a:gd name="connsiteX1-33" fmla="*/ 2915770 w 4156742"/>
              <a:gd name="connsiteY1-34" fmla="*/ 0 h 4752586"/>
              <a:gd name="connsiteX2-35" fmla="*/ 4156742 w 4156742"/>
              <a:gd name="connsiteY2-36" fmla="*/ 4752586 h 4752586"/>
              <a:gd name="connsiteX3-37" fmla="*/ 0 w 4156742"/>
              <a:gd name="connsiteY3-38" fmla="*/ 4752586 h 4752586"/>
              <a:gd name="connsiteX4-39" fmla="*/ 0 w 4156742"/>
              <a:gd name="connsiteY4-40" fmla="*/ 0 h 4752586"/>
              <a:gd name="connsiteX0-41" fmla="*/ 0 w 4156742"/>
              <a:gd name="connsiteY0-42" fmla="*/ 0 h 4752586"/>
              <a:gd name="connsiteX1-43" fmla="*/ 2915770 w 4156742"/>
              <a:gd name="connsiteY1-44" fmla="*/ 0 h 4752586"/>
              <a:gd name="connsiteX2-45" fmla="*/ 4156742 w 4156742"/>
              <a:gd name="connsiteY2-46" fmla="*/ 4752586 h 4752586"/>
              <a:gd name="connsiteX3-47" fmla="*/ 0 w 4156742"/>
              <a:gd name="connsiteY3-48" fmla="*/ 4752586 h 4752586"/>
              <a:gd name="connsiteX4-49" fmla="*/ 0 w 4156742"/>
              <a:gd name="connsiteY4-50" fmla="*/ 0 h 475258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4156742" h="4752586">
                <a:moveTo>
                  <a:pt x="0" y="0"/>
                </a:moveTo>
                <a:lnTo>
                  <a:pt x="2915770" y="0"/>
                </a:lnTo>
                <a:cubicBezTo>
                  <a:pt x="2013126" y="1534791"/>
                  <a:pt x="2416888" y="4018125"/>
                  <a:pt x="4156742" y="4752586"/>
                </a:cubicBezTo>
                <a:lnTo>
                  <a:pt x="0" y="475258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1552210" y="2249440"/>
            <a:ext cx="8727440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THANK YOU</a:t>
            </a:r>
            <a:endParaRPr lang="en-US" sz="3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YaHei" panose="020B0503020204020204" pitchFamily="34" charset="-122"/>
              <a:ea typeface="Microsoft YaHei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4000">
        <p:fade/>
      </p:transition>
    </mc:Choice>
    <mc:Fallback>
      <p:transition spd="med" advClick="0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5" grpId="0" bldLvl="0" animBg="1"/>
      <p:bldP spid="4" grpId="0" bldLvl="0" animBg="1"/>
      <p:bldP spid="1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2286000" y="0"/>
            <a:ext cx="6858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3"/>
          <p:cNvSpPr/>
          <p:nvPr/>
        </p:nvSpPr>
        <p:spPr>
          <a:xfrm>
            <a:off x="0" y="0"/>
            <a:ext cx="4860040" cy="5184000"/>
          </a:xfrm>
          <a:custGeom>
            <a:avLst/>
            <a:gdLst>
              <a:gd name="connsiteX0" fmla="*/ 0 w 2915770"/>
              <a:gd name="connsiteY0" fmla="*/ 0 h 4752586"/>
              <a:gd name="connsiteX1" fmla="*/ 2915770 w 2915770"/>
              <a:gd name="connsiteY1" fmla="*/ 0 h 4752586"/>
              <a:gd name="connsiteX2" fmla="*/ 2915770 w 2915770"/>
              <a:gd name="connsiteY2" fmla="*/ 4752586 h 4752586"/>
              <a:gd name="connsiteX3" fmla="*/ 0 w 2915770"/>
              <a:gd name="connsiteY3" fmla="*/ 4752586 h 4752586"/>
              <a:gd name="connsiteX4" fmla="*/ 0 w 2915770"/>
              <a:gd name="connsiteY4" fmla="*/ 0 h 4752586"/>
              <a:gd name="connsiteX0-1" fmla="*/ 0 w 2915770"/>
              <a:gd name="connsiteY0-2" fmla="*/ 0 h 4752586"/>
              <a:gd name="connsiteX1-3" fmla="*/ 2915770 w 2915770"/>
              <a:gd name="connsiteY1-4" fmla="*/ 0 h 4752586"/>
              <a:gd name="connsiteX2-5" fmla="*/ 2915770 w 2915770"/>
              <a:gd name="connsiteY2-6" fmla="*/ 4752586 h 4752586"/>
              <a:gd name="connsiteX3-7" fmla="*/ 0 w 2915770"/>
              <a:gd name="connsiteY3-8" fmla="*/ 4752586 h 4752586"/>
              <a:gd name="connsiteX4-9" fmla="*/ 0 w 2915770"/>
              <a:gd name="connsiteY4-10" fmla="*/ 0 h 4752586"/>
              <a:gd name="connsiteX0-11" fmla="*/ 0 w 4156742"/>
              <a:gd name="connsiteY0-12" fmla="*/ 0 h 4752586"/>
              <a:gd name="connsiteX1-13" fmla="*/ 2915770 w 4156742"/>
              <a:gd name="connsiteY1-14" fmla="*/ 0 h 4752586"/>
              <a:gd name="connsiteX2-15" fmla="*/ 4156742 w 4156742"/>
              <a:gd name="connsiteY2-16" fmla="*/ 4752586 h 4752586"/>
              <a:gd name="connsiteX3-17" fmla="*/ 0 w 4156742"/>
              <a:gd name="connsiteY3-18" fmla="*/ 4752586 h 4752586"/>
              <a:gd name="connsiteX4-19" fmla="*/ 0 w 4156742"/>
              <a:gd name="connsiteY4-20" fmla="*/ 0 h 4752586"/>
              <a:gd name="connsiteX0-21" fmla="*/ 0 w 4156742"/>
              <a:gd name="connsiteY0-22" fmla="*/ 0 h 4752586"/>
              <a:gd name="connsiteX1-23" fmla="*/ 2915770 w 4156742"/>
              <a:gd name="connsiteY1-24" fmla="*/ 0 h 4752586"/>
              <a:gd name="connsiteX2-25" fmla="*/ 4156742 w 4156742"/>
              <a:gd name="connsiteY2-26" fmla="*/ 4752586 h 4752586"/>
              <a:gd name="connsiteX3-27" fmla="*/ 0 w 4156742"/>
              <a:gd name="connsiteY3-28" fmla="*/ 4752586 h 4752586"/>
              <a:gd name="connsiteX4-29" fmla="*/ 0 w 4156742"/>
              <a:gd name="connsiteY4-30" fmla="*/ 0 h 4752586"/>
              <a:gd name="connsiteX0-31" fmla="*/ 0 w 4156742"/>
              <a:gd name="connsiteY0-32" fmla="*/ 0 h 4752586"/>
              <a:gd name="connsiteX1-33" fmla="*/ 2915770 w 4156742"/>
              <a:gd name="connsiteY1-34" fmla="*/ 0 h 4752586"/>
              <a:gd name="connsiteX2-35" fmla="*/ 4156742 w 4156742"/>
              <a:gd name="connsiteY2-36" fmla="*/ 4752586 h 4752586"/>
              <a:gd name="connsiteX3-37" fmla="*/ 0 w 4156742"/>
              <a:gd name="connsiteY3-38" fmla="*/ 4752586 h 4752586"/>
              <a:gd name="connsiteX4-39" fmla="*/ 0 w 4156742"/>
              <a:gd name="connsiteY4-40" fmla="*/ 0 h 4752586"/>
              <a:gd name="connsiteX0-41" fmla="*/ 0 w 4156742"/>
              <a:gd name="connsiteY0-42" fmla="*/ 0 h 4752586"/>
              <a:gd name="connsiteX1-43" fmla="*/ 2915770 w 4156742"/>
              <a:gd name="connsiteY1-44" fmla="*/ 0 h 4752586"/>
              <a:gd name="connsiteX2-45" fmla="*/ 4156742 w 4156742"/>
              <a:gd name="connsiteY2-46" fmla="*/ 4752586 h 4752586"/>
              <a:gd name="connsiteX3-47" fmla="*/ 0 w 4156742"/>
              <a:gd name="connsiteY3-48" fmla="*/ 4752586 h 4752586"/>
              <a:gd name="connsiteX4-49" fmla="*/ 0 w 4156742"/>
              <a:gd name="connsiteY4-50" fmla="*/ 0 h 4752586"/>
              <a:gd name="connsiteX0-51" fmla="*/ 0 w 4156742"/>
              <a:gd name="connsiteY0-52" fmla="*/ 0 h 4752586"/>
              <a:gd name="connsiteX1-53" fmla="*/ 2915770 w 4156742"/>
              <a:gd name="connsiteY1-54" fmla="*/ 0 h 4752586"/>
              <a:gd name="connsiteX2-55" fmla="*/ 4156742 w 4156742"/>
              <a:gd name="connsiteY2-56" fmla="*/ 4752586 h 4752586"/>
              <a:gd name="connsiteX3-57" fmla="*/ 0 w 4156742"/>
              <a:gd name="connsiteY3-58" fmla="*/ 4752586 h 4752586"/>
              <a:gd name="connsiteX4-59" fmla="*/ 0 w 4156742"/>
              <a:gd name="connsiteY4-60" fmla="*/ 0 h 4752586"/>
              <a:gd name="connsiteX0-61" fmla="*/ 0 w 4156742"/>
              <a:gd name="connsiteY0-62" fmla="*/ 0 h 4752586"/>
              <a:gd name="connsiteX1-63" fmla="*/ 2915770 w 4156742"/>
              <a:gd name="connsiteY1-64" fmla="*/ 0 h 4752586"/>
              <a:gd name="connsiteX2-65" fmla="*/ 4156742 w 4156742"/>
              <a:gd name="connsiteY2-66" fmla="*/ 4752586 h 4752586"/>
              <a:gd name="connsiteX3-67" fmla="*/ 0 w 4156742"/>
              <a:gd name="connsiteY3-68" fmla="*/ 4752586 h 4752586"/>
              <a:gd name="connsiteX4-69" fmla="*/ 0 w 4156742"/>
              <a:gd name="connsiteY4-70" fmla="*/ 0 h 475258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4156742" h="4752586">
                <a:moveTo>
                  <a:pt x="0" y="0"/>
                </a:moveTo>
                <a:lnTo>
                  <a:pt x="2915770" y="0"/>
                </a:lnTo>
                <a:cubicBezTo>
                  <a:pt x="1817607" y="1623716"/>
                  <a:pt x="2277232" y="4008245"/>
                  <a:pt x="4156742" y="4752586"/>
                </a:cubicBezTo>
                <a:lnTo>
                  <a:pt x="0" y="4752586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3"/>
          <p:cNvSpPr/>
          <p:nvPr/>
        </p:nvSpPr>
        <p:spPr>
          <a:xfrm>
            <a:off x="0" y="0"/>
            <a:ext cx="4572000" cy="5184000"/>
          </a:xfrm>
          <a:custGeom>
            <a:avLst/>
            <a:gdLst>
              <a:gd name="connsiteX0" fmla="*/ 0 w 2915770"/>
              <a:gd name="connsiteY0" fmla="*/ 0 h 4752586"/>
              <a:gd name="connsiteX1" fmla="*/ 2915770 w 2915770"/>
              <a:gd name="connsiteY1" fmla="*/ 0 h 4752586"/>
              <a:gd name="connsiteX2" fmla="*/ 2915770 w 2915770"/>
              <a:gd name="connsiteY2" fmla="*/ 4752586 h 4752586"/>
              <a:gd name="connsiteX3" fmla="*/ 0 w 2915770"/>
              <a:gd name="connsiteY3" fmla="*/ 4752586 h 4752586"/>
              <a:gd name="connsiteX4" fmla="*/ 0 w 2915770"/>
              <a:gd name="connsiteY4" fmla="*/ 0 h 4752586"/>
              <a:gd name="connsiteX0-1" fmla="*/ 0 w 2915770"/>
              <a:gd name="connsiteY0-2" fmla="*/ 0 h 4752586"/>
              <a:gd name="connsiteX1-3" fmla="*/ 2915770 w 2915770"/>
              <a:gd name="connsiteY1-4" fmla="*/ 0 h 4752586"/>
              <a:gd name="connsiteX2-5" fmla="*/ 2915770 w 2915770"/>
              <a:gd name="connsiteY2-6" fmla="*/ 4752586 h 4752586"/>
              <a:gd name="connsiteX3-7" fmla="*/ 0 w 2915770"/>
              <a:gd name="connsiteY3-8" fmla="*/ 4752586 h 4752586"/>
              <a:gd name="connsiteX4-9" fmla="*/ 0 w 2915770"/>
              <a:gd name="connsiteY4-10" fmla="*/ 0 h 4752586"/>
              <a:gd name="connsiteX0-11" fmla="*/ 0 w 4156742"/>
              <a:gd name="connsiteY0-12" fmla="*/ 0 h 4752586"/>
              <a:gd name="connsiteX1-13" fmla="*/ 2915770 w 4156742"/>
              <a:gd name="connsiteY1-14" fmla="*/ 0 h 4752586"/>
              <a:gd name="connsiteX2-15" fmla="*/ 4156742 w 4156742"/>
              <a:gd name="connsiteY2-16" fmla="*/ 4752586 h 4752586"/>
              <a:gd name="connsiteX3-17" fmla="*/ 0 w 4156742"/>
              <a:gd name="connsiteY3-18" fmla="*/ 4752586 h 4752586"/>
              <a:gd name="connsiteX4-19" fmla="*/ 0 w 4156742"/>
              <a:gd name="connsiteY4-20" fmla="*/ 0 h 4752586"/>
              <a:gd name="connsiteX0-21" fmla="*/ 0 w 4156742"/>
              <a:gd name="connsiteY0-22" fmla="*/ 0 h 4752586"/>
              <a:gd name="connsiteX1-23" fmla="*/ 2915770 w 4156742"/>
              <a:gd name="connsiteY1-24" fmla="*/ 0 h 4752586"/>
              <a:gd name="connsiteX2-25" fmla="*/ 4156742 w 4156742"/>
              <a:gd name="connsiteY2-26" fmla="*/ 4752586 h 4752586"/>
              <a:gd name="connsiteX3-27" fmla="*/ 0 w 4156742"/>
              <a:gd name="connsiteY3-28" fmla="*/ 4752586 h 4752586"/>
              <a:gd name="connsiteX4-29" fmla="*/ 0 w 4156742"/>
              <a:gd name="connsiteY4-30" fmla="*/ 0 h 4752586"/>
              <a:gd name="connsiteX0-31" fmla="*/ 0 w 4156742"/>
              <a:gd name="connsiteY0-32" fmla="*/ 0 h 4752586"/>
              <a:gd name="connsiteX1-33" fmla="*/ 2915770 w 4156742"/>
              <a:gd name="connsiteY1-34" fmla="*/ 0 h 4752586"/>
              <a:gd name="connsiteX2-35" fmla="*/ 4156742 w 4156742"/>
              <a:gd name="connsiteY2-36" fmla="*/ 4752586 h 4752586"/>
              <a:gd name="connsiteX3-37" fmla="*/ 0 w 4156742"/>
              <a:gd name="connsiteY3-38" fmla="*/ 4752586 h 4752586"/>
              <a:gd name="connsiteX4-39" fmla="*/ 0 w 4156742"/>
              <a:gd name="connsiteY4-40" fmla="*/ 0 h 4752586"/>
              <a:gd name="connsiteX0-41" fmla="*/ 0 w 4156742"/>
              <a:gd name="connsiteY0-42" fmla="*/ 0 h 4752586"/>
              <a:gd name="connsiteX1-43" fmla="*/ 2915770 w 4156742"/>
              <a:gd name="connsiteY1-44" fmla="*/ 0 h 4752586"/>
              <a:gd name="connsiteX2-45" fmla="*/ 4156742 w 4156742"/>
              <a:gd name="connsiteY2-46" fmla="*/ 4752586 h 4752586"/>
              <a:gd name="connsiteX3-47" fmla="*/ 0 w 4156742"/>
              <a:gd name="connsiteY3-48" fmla="*/ 4752586 h 4752586"/>
              <a:gd name="connsiteX4-49" fmla="*/ 0 w 4156742"/>
              <a:gd name="connsiteY4-50" fmla="*/ 0 h 475258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4156742" h="4752586">
                <a:moveTo>
                  <a:pt x="0" y="0"/>
                </a:moveTo>
                <a:lnTo>
                  <a:pt x="2915770" y="0"/>
                </a:lnTo>
                <a:cubicBezTo>
                  <a:pt x="2013126" y="1534791"/>
                  <a:pt x="2416888" y="4018125"/>
                  <a:pt x="4156742" y="4752586"/>
                </a:cubicBezTo>
                <a:lnTo>
                  <a:pt x="0" y="475258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67430" y="525865"/>
            <a:ext cx="152209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400" dirty="0" smtClean="0">
                <a:solidFill>
                  <a:schemeClr val="bg1"/>
                </a:solidFill>
                <a:sym typeface="+mn-ea"/>
              </a:rPr>
              <a:t>CONTENTS</a:t>
            </a:r>
            <a:endParaRPr lang="zh-CN" altLang="en-US" sz="2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91781" y="0"/>
            <a:ext cx="144020" cy="9451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" name="组合 12"/>
          <p:cNvGrpSpPr/>
          <p:nvPr/>
        </p:nvGrpSpPr>
        <p:grpSpPr>
          <a:xfrm>
            <a:off x="3995920" y="1317549"/>
            <a:ext cx="2755655" cy="460375"/>
            <a:chOff x="3995920" y="1676324"/>
            <a:chExt cx="2755655" cy="460375"/>
          </a:xfrm>
        </p:grpSpPr>
        <p:sp>
          <p:nvSpPr>
            <p:cNvPr id="2" name="矩形 1"/>
            <p:cNvSpPr/>
            <p:nvPr/>
          </p:nvSpPr>
          <p:spPr>
            <a:xfrm>
              <a:off x="4644010" y="1676324"/>
              <a:ext cx="2107565" cy="4603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400" b="1" dirty="0">
                  <a:solidFill>
                    <a:schemeClr val="accent5">
                      <a:lumMod val="7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Introduction</a:t>
              </a:r>
              <a:endParaRPr lang="en-US" altLang="zh-CN" sz="2400" b="1" dirty="0">
                <a:solidFill>
                  <a:schemeClr val="accent5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3995920" y="1727982"/>
              <a:ext cx="576080" cy="358349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01</a:t>
              </a:r>
              <a:endPara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3995920" y="1893629"/>
            <a:ext cx="1814585" cy="460375"/>
            <a:chOff x="3995920" y="2252404"/>
            <a:chExt cx="1814585" cy="460375"/>
          </a:xfrm>
        </p:grpSpPr>
        <p:sp>
          <p:nvSpPr>
            <p:cNvPr id="4" name="矩形 3"/>
            <p:cNvSpPr/>
            <p:nvPr/>
          </p:nvSpPr>
          <p:spPr>
            <a:xfrm>
              <a:off x="4644010" y="2252404"/>
              <a:ext cx="1166495" cy="4603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400" b="1" dirty="0">
                  <a:solidFill>
                    <a:schemeClr val="accent5">
                      <a:lumMod val="7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Model</a:t>
              </a:r>
              <a:endParaRPr lang="en-US" altLang="zh-CN" sz="2400" b="1" dirty="0">
                <a:solidFill>
                  <a:schemeClr val="accent5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3995920" y="2304062"/>
              <a:ext cx="576080" cy="358349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02</a:t>
              </a:r>
              <a:endPara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3995920" y="2469709"/>
            <a:ext cx="3292865" cy="460375"/>
            <a:chOff x="3995920" y="2828484"/>
            <a:chExt cx="3292865" cy="460375"/>
          </a:xfrm>
        </p:grpSpPr>
        <p:sp>
          <p:nvSpPr>
            <p:cNvPr id="3" name="矩形 2"/>
            <p:cNvSpPr/>
            <p:nvPr/>
          </p:nvSpPr>
          <p:spPr>
            <a:xfrm>
              <a:off x="4644010" y="2828484"/>
              <a:ext cx="2644775" cy="4603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400" b="1" dirty="0">
                  <a:solidFill>
                    <a:schemeClr val="accent5">
                      <a:lumMod val="7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Implementation</a:t>
              </a:r>
              <a:endParaRPr lang="en-US" altLang="zh-CN" sz="2400" b="1" dirty="0">
                <a:solidFill>
                  <a:schemeClr val="accent5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3995920" y="2880142"/>
              <a:ext cx="576080" cy="358349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03</a:t>
              </a:r>
              <a:endPara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16" name="组合 14"/>
          <p:cNvGrpSpPr/>
          <p:nvPr/>
        </p:nvGrpSpPr>
        <p:grpSpPr>
          <a:xfrm>
            <a:off x="3995920" y="3008189"/>
            <a:ext cx="1776485" cy="460375"/>
            <a:chOff x="3995920" y="2828484"/>
            <a:chExt cx="1776485" cy="460375"/>
          </a:xfrm>
        </p:grpSpPr>
        <p:sp>
          <p:nvSpPr>
            <p:cNvPr id="20" name="矩形 2"/>
            <p:cNvSpPr/>
            <p:nvPr/>
          </p:nvSpPr>
          <p:spPr>
            <a:xfrm>
              <a:off x="4644010" y="2828484"/>
              <a:ext cx="1128395" cy="460375"/>
            </a:xfrm>
            <a:prstGeom prst="rect">
              <a:avLst/>
            </a:prstGeom>
          </p:spPr>
          <p:txBody>
            <a:bodyPr wrap="none">
              <a:spAutoFit/>
            </a:bodyPr>
            <a:p>
              <a:r>
                <a:rPr lang="en-US" altLang="zh-CN" sz="2400" b="1" dirty="0">
                  <a:solidFill>
                    <a:schemeClr val="accent5">
                      <a:lumMod val="7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Result</a:t>
              </a:r>
              <a:endParaRPr lang="en-US" altLang="zh-CN" sz="2400" b="1" dirty="0">
                <a:solidFill>
                  <a:schemeClr val="accent5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1" name="矩形 11"/>
            <p:cNvSpPr/>
            <p:nvPr/>
          </p:nvSpPr>
          <p:spPr>
            <a:xfrm>
              <a:off x="3995920" y="2880142"/>
              <a:ext cx="576080" cy="358349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dirty="0" smtClean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04</a:t>
              </a:r>
              <a:endPara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4000">
        <p:fade/>
      </p:transition>
    </mc:Choice>
    <mc:Fallback>
      <p:transition spd="med" advClick="0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755470" y="245658"/>
            <a:ext cx="2294255" cy="4298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200" b="1" dirty="0">
                <a:solidFill>
                  <a:schemeClr val="accent5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INTRODUCION</a:t>
            </a:r>
            <a:endParaRPr lang="en-US" altLang="zh-CN" sz="2200" b="1" dirty="0">
              <a:solidFill>
                <a:schemeClr val="accent5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827405" y="981075"/>
            <a:ext cx="4660265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DDOS DETECTION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611451" y="987530"/>
            <a:ext cx="144020" cy="400110"/>
          </a:xfrm>
          <a:prstGeom prst="roundRect">
            <a:avLst>
              <a:gd name="adj" fmla="val 5000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Rectangle 9"/>
          <p:cNvSpPr/>
          <p:nvPr/>
        </p:nvSpPr>
        <p:spPr>
          <a:xfrm>
            <a:off x="35560" y="123190"/>
            <a:ext cx="647700" cy="6483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1"/>
          <a:srcRect r="13215"/>
          <a:stretch>
            <a:fillRect/>
          </a:stretch>
        </p:blipFill>
        <p:spPr>
          <a:xfrm>
            <a:off x="102870" y="1803400"/>
            <a:ext cx="3361055" cy="3102610"/>
          </a:xfrm>
          <a:prstGeom prst="rect">
            <a:avLst/>
          </a:prstGeom>
        </p:spPr>
      </p:pic>
      <p:sp>
        <p:nvSpPr>
          <p:cNvPr id="14" name="Text Box 13"/>
          <p:cNvSpPr txBox="1"/>
          <p:nvPr/>
        </p:nvSpPr>
        <p:spPr>
          <a:xfrm>
            <a:off x="434340" y="2985770"/>
            <a:ext cx="942975" cy="737235"/>
          </a:xfrm>
          <a:prstGeom prst="rect">
            <a:avLst/>
          </a:prstGeom>
          <a:solidFill>
            <a:srgbClr val="E5E5E5"/>
          </a:solidFill>
        </p:spPr>
        <p:txBody>
          <a:bodyPr wrap="square" rtlCol="0">
            <a:spAutoFit/>
          </a:bodyPr>
          <a:p>
            <a:r>
              <a:rPr lang="en-US" sz="1400" b="1"/>
              <a:t>DDOS detection</a:t>
            </a:r>
            <a:endParaRPr lang="en-US" sz="1400" b="1"/>
          </a:p>
          <a:p>
            <a:endParaRPr lang="en-US" sz="1400" b="1"/>
          </a:p>
        </p:txBody>
      </p:sp>
      <p:sp>
        <p:nvSpPr>
          <p:cNvPr id="16" name="Rectangle 15"/>
          <p:cNvSpPr/>
          <p:nvPr/>
        </p:nvSpPr>
        <p:spPr>
          <a:xfrm>
            <a:off x="1587500" y="1987550"/>
            <a:ext cx="1462405" cy="6483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2339340" y="2853690"/>
            <a:ext cx="1123950" cy="6483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8" name="Text Box 17"/>
          <p:cNvSpPr txBox="1"/>
          <p:nvPr/>
        </p:nvSpPr>
        <p:spPr>
          <a:xfrm>
            <a:off x="1732280" y="2710180"/>
            <a:ext cx="195707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200"/>
              <a:t>2.Attack detection</a:t>
            </a:r>
            <a:endParaRPr lang="en-US" sz="1200"/>
          </a:p>
        </p:txBody>
      </p:sp>
      <p:sp>
        <p:nvSpPr>
          <p:cNvPr id="19" name="Rectangle 18"/>
          <p:cNvSpPr/>
          <p:nvPr/>
        </p:nvSpPr>
        <p:spPr>
          <a:xfrm>
            <a:off x="1498600" y="4580890"/>
            <a:ext cx="1123950" cy="5270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" name="矩形 4"/>
          <p:cNvSpPr/>
          <p:nvPr/>
        </p:nvSpPr>
        <p:spPr>
          <a:xfrm>
            <a:off x="3305810" y="1259840"/>
            <a:ext cx="5643880" cy="3646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E</a:t>
            </a: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ntropy </a:t>
            </a:r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calculation</a:t>
            </a: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 a method for DDoS detection in SDN, is conducted by traffic features from the switches</a:t>
            </a:r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.</a:t>
            </a:r>
            <a:endParaRPr lang="en-US" altLang="zh-CN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indent="0">
              <a:lnSpc>
                <a:spcPct val="150000"/>
              </a:lnSpc>
              <a:buFont typeface="Wingdings" panose="05000000000000000000" pitchFamily="2" charset="2"/>
              <a:buNone/>
            </a:pPr>
            <a:endParaRPr lang="zh-CN" altLang="en-US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</a:t>
            </a: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alculating the entropy measure randomness in the packets that are coming to a network. </a:t>
            </a:r>
            <a:endParaRPr lang="zh-CN" altLang="en-US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indent="0">
              <a:lnSpc>
                <a:spcPct val="150000"/>
              </a:lnSpc>
              <a:buFont typeface="Wingdings" panose="05000000000000000000" pitchFamily="2" charset="2"/>
              <a:buNone/>
            </a:pPr>
            <a:endParaRPr lang="zh-CN" altLang="en-US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The higher the randomness, the higher is the entropy and vice versa. </a:t>
            </a:r>
            <a:endParaRPr lang="zh-CN" altLang="en-US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indent="0">
              <a:lnSpc>
                <a:spcPct val="150000"/>
              </a:lnSpc>
              <a:buFont typeface="Wingdings" panose="05000000000000000000" pitchFamily="2" charset="2"/>
              <a:buNone/>
            </a:pPr>
            <a:endParaRPr lang="zh-CN" altLang="en-US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By setting a threshold, if the entropy passes it or below it,depending on the scheme, an attack is detected.</a:t>
            </a:r>
            <a:endParaRPr lang="zh-CN" altLang="en-US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0" name="TextBox 11"/>
          <p:cNvSpPr txBox="1"/>
          <p:nvPr/>
        </p:nvSpPr>
        <p:spPr>
          <a:xfrm>
            <a:off x="7234555" y="280670"/>
            <a:ext cx="172974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 dirty="0">
                <a:solidFill>
                  <a:schemeClr val="bg1"/>
                </a:solidFill>
                <a:latin typeface="经典特宋简" pitchFamily="49" charset="-122"/>
                <a:ea typeface="经典特宋简" pitchFamily="49" charset="-122"/>
                <a:cs typeface="经典特宋简" pitchFamily="49" charset="-122"/>
              </a:rPr>
              <a:t>INTRODUCTION</a:t>
            </a:r>
            <a:endParaRPr lang="en-US" altLang="zh-CN" sz="1600" dirty="0">
              <a:solidFill>
                <a:schemeClr val="bg1"/>
              </a:solidFill>
              <a:latin typeface="经典特宋简" pitchFamily="49" charset="-122"/>
              <a:ea typeface="经典特宋简" pitchFamily="49" charset="-122"/>
              <a:cs typeface="经典特宋简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4000">
        <p:fade/>
      </p:transition>
    </mc:Choice>
    <mc:Fallback>
      <p:transition spd="med" advClick="0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animBg="1"/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827405" y="1387475"/>
            <a:ext cx="4608195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>
                <a:sym typeface="+mn-ea"/>
              </a:rPr>
              <a:t>What is a DDoS attack?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683206" y="1387580"/>
            <a:ext cx="144020" cy="400110"/>
          </a:xfrm>
          <a:prstGeom prst="roundRect">
            <a:avLst>
              <a:gd name="adj" fmla="val 5000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连接符 9"/>
          <p:cNvCxnSpPr/>
          <p:nvPr/>
        </p:nvCxnSpPr>
        <p:spPr>
          <a:xfrm>
            <a:off x="5508130" y="993658"/>
            <a:ext cx="0" cy="3810402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668430" y="280938"/>
            <a:ext cx="129618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  <a:latin typeface="经典特宋简" pitchFamily="49" charset="-122"/>
                <a:ea typeface="经典特宋简" pitchFamily="49" charset="-122"/>
                <a:cs typeface="经典特宋简" pitchFamily="49" charset="-122"/>
              </a:rPr>
              <a:t>DDOS</a:t>
            </a:r>
            <a:endParaRPr lang="en-US" altLang="zh-CN" sz="1600" dirty="0">
              <a:solidFill>
                <a:schemeClr val="bg1"/>
              </a:solidFill>
              <a:latin typeface="经典特宋简" pitchFamily="49" charset="-122"/>
              <a:ea typeface="经典特宋简" pitchFamily="49" charset="-122"/>
              <a:cs typeface="经典特宋简" pitchFamily="49" charset="-122"/>
            </a:endParaRPr>
          </a:p>
        </p:txBody>
      </p:sp>
      <p:sp>
        <p:nvSpPr>
          <p:cNvPr id="9" name="矩形 7"/>
          <p:cNvSpPr/>
          <p:nvPr/>
        </p:nvSpPr>
        <p:spPr>
          <a:xfrm>
            <a:off x="263525" y="2104390"/>
            <a:ext cx="5172075" cy="1706880"/>
          </a:xfrm>
          <a:prstGeom prst="rect">
            <a:avLst/>
          </a:prstGeom>
        </p:spPr>
        <p:txBody>
          <a:bodyPr wrap="square">
            <a:spAutoFit/>
          </a:bodyPr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In</a:t>
            </a: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Denial-of-Service (DoS) attack attacker seeks to make network resource unavailable to intended users </a:t>
            </a:r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.</a:t>
            </a:r>
            <a:endParaRPr lang="en-US" altLang="zh-CN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This is typically accomplished by flooding the target</a:t>
            </a:r>
            <a:endParaRPr lang="zh-CN" altLang="en-US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indent="179705" algn="l">
              <a:lnSpc>
                <a:spcPct val="150000"/>
              </a:lnSpc>
            </a:pP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with superfluous requests in an attempt to </a:t>
            </a:r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overload</a:t>
            </a:r>
            <a:endParaRPr lang="en-US" altLang="zh-CN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5560" y="123190"/>
            <a:ext cx="647700" cy="6483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" name="矩形 1"/>
          <p:cNvSpPr/>
          <p:nvPr/>
        </p:nvSpPr>
        <p:spPr>
          <a:xfrm>
            <a:off x="549095" y="187873"/>
            <a:ext cx="2213610" cy="4298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200" b="1" dirty="0">
                <a:solidFill>
                  <a:schemeClr val="accent5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DDOS ATTACK</a:t>
            </a:r>
            <a:endParaRPr lang="en-US" altLang="zh-CN" sz="2200" b="1" dirty="0">
              <a:solidFill>
                <a:schemeClr val="accent5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56580" y="1510665"/>
            <a:ext cx="3354070" cy="2776220"/>
          </a:xfrm>
          <a:prstGeom prst="rect">
            <a:avLst/>
          </a:prstGeom>
        </p:spPr>
      </p:pic>
      <p:sp>
        <p:nvSpPr>
          <p:cNvPr id="13" name="Text Box 12"/>
          <p:cNvSpPr txBox="1"/>
          <p:nvPr/>
        </p:nvSpPr>
        <p:spPr>
          <a:xfrm>
            <a:off x="621030" y="3771265"/>
            <a:ext cx="264033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400"/>
              <a:t>the system.</a:t>
            </a:r>
            <a:endParaRPr lang="en-US" sz="14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4000">
        <p:fade/>
      </p:transition>
    </mc:Choice>
    <mc:Fallback>
      <p:transition spd="med" advClick="0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bldLvl="0" animBg="1"/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755470" y="245658"/>
            <a:ext cx="3687445" cy="4298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2200" b="1" dirty="0">
                <a:solidFill>
                  <a:schemeClr val="accent5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Important Terminologies</a:t>
            </a:r>
            <a:endParaRPr lang="zh-CN" altLang="en-US" sz="2200" b="1" dirty="0">
              <a:solidFill>
                <a:schemeClr val="accent5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 rot="0">
            <a:off x="701040" y="1059815"/>
            <a:ext cx="7892415" cy="1205865"/>
            <a:chOff x="722812" y="1221140"/>
            <a:chExt cx="7892634" cy="1205849"/>
          </a:xfrm>
        </p:grpSpPr>
        <p:sp>
          <p:nvSpPr>
            <p:cNvPr id="3" name="矩形 2"/>
            <p:cNvSpPr/>
            <p:nvPr/>
          </p:nvSpPr>
          <p:spPr>
            <a:xfrm>
              <a:off x="2361112" y="1221141"/>
              <a:ext cx="6110605" cy="106043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dirty="0">
                  <a:latin typeface="Arial" panose="020B0604020202020204" pitchFamily="34" charset="0"/>
                  <a:ea typeface="思源黑体 CN Regular" panose="020B0500000000000000" pitchFamily="34" charset="-122"/>
                  <a:sym typeface="Arial" panose="020B0604020202020204" pitchFamily="34" charset="0"/>
                </a:rPr>
                <a:t>Software-defined networking is an approach to network management that enables dynamic,programmatically efficient network configuration in order to improve network performance and monitoring</a:t>
              </a:r>
              <a:r>
                <a:rPr lang="en-US" altLang="zh-CN" sz="1400" dirty="0">
                  <a:latin typeface="Arial" panose="020B0604020202020204" pitchFamily="34" charset="0"/>
                  <a:ea typeface="思源黑体 CN Regular" panose="020B0500000000000000" pitchFamily="34" charset="-122"/>
                  <a:sym typeface="Arial" panose="020B0604020202020204" pitchFamily="34" charset="0"/>
                </a:rPr>
                <a:t>.</a:t>
              </a:r>
              <a:endParaRPr lang="en-US" altLang="zh-CN" sz="1400" dirty="0">
                <a:latin typeface="Arial" panose="020B0604020202020204" pitchFamily="34" charset="0"/>
                <a:ea typeface="思源黑体 CN Regular" panose="020B0500000000000000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" name="圆角矩形 3"/>
            <p:cNvSpPr/>
            <p:nvPr/>
          </p:nvSpPr>
          <p:spPr>
            <a:xfrm>
              <a:off x="827590" y="1320834"/>
              <a:ext cx="1408469" cy="1007732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722812" y="1221140"/>
              <a:ext cx="7892634" cy="1205849"/>
            </a:xfrm>
            <a:prstGeom prst="rect">
              <a:avLst/>
            </a:prstGeom>
            <a:noFill/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" name="组合 8"/>
          <p:cNvGrpSpPr/>
          <p:nvPr/>
        </p:nvGrpSpPr>
        <p:grpSpPr>
          <a:xfrm rot="0">
            <a:off x="701040" y="2321560"/>
            <a:ext cx="7892415" cy="1205865"/>
            <a:chOff x="722812" y="1221140"/>
            <a:chExt cx="7892634" cy="1205849"/>
          </a:xfrm>
        </p:grpSpPr>
        <p:sp>
          <p:nvSpPr>
            <p:cNvPr id="10" name="矩形 9"/>
            <p:cNvSpPr/>
            <p:nvPr/>
          </p:nvSpPr>
          <p:spPr>
            <a:xfrm>
              <a:off x="2361157" y="1294164"/>
              <a:ext cx="6111410" cy="73722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dirty="0">
                  <a:latin typeface="Arial" panose="020B0604020202020204" pitchFamily="34" charset="0"/>
                  <a:ea typeface="思源黑体 CN Regular" panose="020B0500000000000000" pitchFamily="34" charset="-122"/>
                  <a:sym typeface="Arial" panose="020B0604020202020204" pitchFamily="34" charset="0"/>
                </a:rPr>
                <a:t>Mininet is open source software that is used to simulate a software defined network (SDN) and its compatible controllers, switches and hosts.</a:t>
              </a:r>
              <a:endParaRPr lang="zh-CN" altLang="en-US" sz="1400" dirty="0">
                <a:latin typeface="Arial" panose="020B0604020202020204" pitchFamily="34" charset="0"/>
                <a:ea typeface="思源黑体 CN Regular" panose="020B0500000000000000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1" name="圆角矩形 10"/>
            <p:cNvSpPr/>
            <p:nvPr/>
          </p:nvSpPr>
          <p:spPr>
            <a:xfrm>
              <a:off x="827590" y="1320834"/>
              <a:ext cx="1408469" cy="1007732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矩形 13"/>
            <p:cNvSpPr/>
            <p:nvPr/>
          </p:nvSpPr>
          <p:spPr>
            <a:xfrm>
              <a:off x="722812" y="1221140"/>
              <a:ext cx="7892634" cy="1205849"/>
            </a:xfrm>
            <a:prstGeom prst="rect">
              <a:avLst/>
            </a:prstGeom>
            <a:noFill/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5" name="组合 14"/>
          <p:cNvGrpSpPr/>
          <p:nvPr/>
        </p:nvGrpSpPr>
        <p:grpSpPr>
          <a:xfrm rot="0">
            <a:off x="701040" y="3583940"/>
            <a:ext cx="7892415" cy="1205865"/>
            <a:chOff x="722812" y="1221140"/>
            <a:chExt cx="7892634" cy="1205849"/>
          </a:xfrm>
        </p:grpSpPr>
        <p:sp>
          <p:nvSpPr>
            <p:cNvPr id="16" name="矩形 15"/>
            <p:cNvSpPr/>
            <p:nvPr/>
          </p:nvSpPr>
          <p:spPr>
            <a:xfrm>
              <a:off x="2361157" y="1294164"/>
              <a:ext cx="6111410" cy="106043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dirty="0">
                  <a:latin typeface="Arial" panose="020B0604020202020204" pitchFamily="34" charset="0"/>
                  <a:ea typeface="思源黑体 CN Regular" panose="020B0500000000000000" pitchFamily="34" charset="-122"/>
                  <a:sym typeface="Arial" panose="020B0604020202020204" pitchFamily="34" charset="0"/>
                </a:rPr>
                <a:t>POX is a Python based open source OpenFlow or Software Defined Networking (SDN) Controller. POX is used for faster development and prototyping of new network applications.</a:t>
              </a:r>
              <a:endParaRPr lang="zh-CN" altLang="en-US" sz="1400" dirty="0">
                <a:latin typeface="Arial" panose="020B0604020202020204" pitchFamily="34" charset="0"/>
                <a:ea typeface="思源黑体 CN Regular" panose="020B0500000000000000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7" name="圆角矩形 16"/>
            <p:cNvSpPr/>
            <p:nvPr/>
          </p:nvSpPr>
          <p:spPr>
            <a:xfrm>
              <a:off x="827590" y="1320834"/>
              <a:ext cx="1408469" cy="1007732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矩形 19"/>
            <p:cNvSpPr/>
            <p:nvPr/>
          </p:nvSpPr>
          <p:spPr>
            <a:xfrm>
              <a:off x="722812" y="1221140"/>
              <a:ext cx="7892634" cy="1205849"/>
            </a:xfrm>
            <a:prstGeom prst="rect">
              <a:avLst/>
            </a:prstGeom>
            <a:noFill/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7333615" y="280670"/>
            <a:ext cx="163068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  <a:latin typeface="经典特宋简" pitchFamily="49" charset="-122"/>
                <a:ea typeface="经典特宋简" pitchFamily="49" charset="-122"/>
                <a:cs typeface="经典特宋简" pitchFamily="49" charset="-122"/>
              </a:rPr>
              <a:t>TERMINOLOGIES</a:t>
            </a:r>
            <a:endParaRPr lang="en-US" altLang="zh-CN" sz="1600" dirty="0">
              <a:solidFill>
                <a:schemeClr val="bg1"/>
              </a:solidFill>
              <a:latin typeface="经典特宋简" pitchFamily="49" charset="-122"/>
              <a:ea typeface="经典特宋简" pitchFamily="49" charset="-122"/>
              <a:cs typeface="经典特宋简" pitchFamily="49" charset="-122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35560" y="123190"/>
            <a:ext cx="647700" cy="6483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8" name="Text Box 27"/>
          <p:cNvSpPr txBox="1"/>
          <p:nvPr/>
        </p:nvSpPr>
        <p:spPr>
          <a:xfrm>
            <a:off x="943610" y="1341120"/>
            <a:ext cx="11334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solidFill>
                  <a:schemeClr val="bg1"/>
                </a:solidFill>
              </a:rPr>
              <a:t>SDN Controller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29" name="Text Box 28"/>
          <p:cNvSpPr txBox="1"/>
          <p:nvPr/>
        </p:nvSpPr>
        <p:spPr>
          <a:xfrm>
            <a:off x="943610" y="2740025"/>
            <a:ext cx="11334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solidFill>
                  <a:schemeClr val="bg1"/>
                </a:solidFill>
              </a:rPr>
              <a:t>MININET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31" name="Text Box 30"/>
          <p:cNvSpPr txBox="1"/>
          <p:nvPr/>
        </p:nvSpPr>
        <p:spPr>
          <a:xfrm>
            <a:off x="944245" y="3815080"/>
            <a:ext cx="127063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solidFill>
                  <a:schemeClr val="bg1"/>
                </a:solidFill>
              </a:rPr>
              <a:t>POX Controller</a:t>
            </a:r>
            <a:endParaRPr 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4000">
        <p:fade/>
      </p:transition>
    </mc:Choice>
    <mc:Fallback>
      <p:transition spd="med" advClick="0" advTm="4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755470" y="245658"/>
            <a:ext cx="2364105" cy="4298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CN" sz="2200" b="1" dirty="0">
                <a:solidFill>
                  <a:schemeClr val="accent5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Topology Used </a:t>
            </a:r>
            <a:endParaRPr lang="en-US" altLang="zh-CN" sz="2200" b="1" dirty="0">
              <a:solidFill>
                <a:schemeClr val="accent5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333615" y="280670"/>
            <a:ext cx="163068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  <a:latin typeface="经典特宋简" pitchFamily="49" charset="-122"/>
                <a:ea typeface="经典特宋简" pitchFamily="49" charset="-122"/>
                <a:cs typeface="经典特宋简" pitchFamily="49" charset="-122"/>
              </a:rPr>
              <a:t>TOPOLOGY</a:t>
            </a:r>
            <a:endParaRPr lang="en-US" altLang="zh-CN" sz="1600" dirty="0">
              <a:solidFill>
                <a:schemeClr val="bg1"/>
              </a:solidFill>
              <a:latin typeface="经典特宋简" pitchFamily="49" charset="-122"/>
              <a:ea typeface="经典特宋简" pitchFamily="49" charset="-122"/>
              <a:cs typeface="经典特宋简" pitchFamily="49" charset="-122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35560" y="123190"/>
            <a:ext cx="647700" cy="6483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5" name="Picture 4" descr="C:\Users\harsh\Desktop\Exposys\6.png6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949325" y="675640"/>
            <a:ext cx="6994525" cy="43351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4000">
        <p:fade/>
      </p:transition>
    </mc:Choice>
    <mc:Fallback>
      <p:transition spd="med" advClick="0" advTm="4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/>
          <p:cNvSpPr txBox="1"/>
          <p:nvPr/>
        </p:nvSpPr>
        <p:spPr>
          <a:xfrm>
            <a:off x="7333615" y="280670"/>
            <a:ext cx="163068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  <a:latin typeface="经典特宋简" pitchFamily="49" charset="-122"/>
                <a:ea typeface="经典特宋简" pitchFamily="49" charset="-122"/>
                <a:cs typeface="经典特宋简" pitchFamily="49" charset="-122"/>
              </a:rPr>
              <a:t>Algorithm</a:t>
            </a:r>
            <a:endParaRPr lang="en-US" altLang="zh-CN" sz="1600" dirty="0">
              <a:solidFill>
                <a:schemeClr val="bg1"/>
              </a:solidFill>
              <a:latin typeface="经典特宋简" pitchFamily="49" charset="-122"/>
              <a:ea typeface="经典特宋简" pitchFamily="49" charset="-122"/>
              <a:cs typeface="经典特宋简" pitchFamily="49" charset="-122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35560" y="123190"/>
            <a:ext cx="647700" cy="6483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5" name="Picture 4" descr="C:\Users\harsh\Desktop\Exposys\7.png7"/>
          <p:cNvPicPr>
            <a:picLocks noChangeAspect="1"/>
          </p:cNvPicPr>
          <p:nvPr/>
        </p:nvPicPr>
        <p:blipFill>
          <a:blip r:embed="rId1"/>
          <a:srcRect b="4316"/>
          <a:stretch>
            <a:fillRect/>
          </a:stretch>
        </p:blipFill>
        <p:spPr>
          <a:xfrm>
            <a:off x="1824355" y="245745"/>
            <a:ext cx="5153660" cy="4799965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755470" y="245658"/>
            <a:ext cx="1232535" cy="4298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CN" sz="2200" b="1" dirty="0">
                <a:solidFill>
                  <a:schemeClr val="accent5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MODEL</a:t>
            </a:r>
            <a:endParaRPr lang="en-US" altLang="zh-CN" sz="2200" b="1" dirty="0">
              <a:solidFill>
                <a:schemeClr val="accent5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4000">
        <p:fade/>
      </p:transition>
    </mc:Choice>
    <mc:Fallback>
      <p:transition spd="med" advClick="0" advTm="4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12"/>
          <p:cNvSpPr/>
          <p:nvPr/>
        </p:nvSpPr>
        <p:spPr>
          <a:xfrm>
            <a:off x="603250" y="1851025"/>
            <a:ext cx="2851785" cy="2306955"/>
          </a:xfrm>
          <a:prstGeom prst="rect">
            <a:avLst/>
          </a:prstGeom>
          <a:solidFill>
            <a:srgbClr val="31859C">
              <a:alpha val="16000"/>
            </a:srgbClr>
          </a:solidFill>
        </p:spPr>
        <p:txBody>
          <a:bodyPr wrap="square">
            <a:spAutoFit/>
          </a:bodyPr>
          <a:p>
            <a:pPr>
              <a:lnSpc>
                <a:spcPct val="150000"/>
              </a:lnSpc>
            </a:pP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  <a:sym typeface="Arial" panose="020B0604020202020204" pitchFamily="34" charset="0"/>
              </a:rPr>
              <a:t>First, make a count of 50 packets in a window and then calculate the entropy and compare it with threshold and make a count of consecutive entropy value lower than threshold. If this count reaches 5 then DDoS had occurred otherwise not. </a:t>
            </a:r>
            <a:endParaRPr lang="zh-CN" altLang="en-US" sz="1200" dirty="0">
              <a:latin typeface="Microsoft YaHei" panose="020B0503020204020204" pitchFamily="34" charset="-122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35560" y="123190"/>
            <a:ext cx="647700" cy="6483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06470" y="123190"/>
            <a:ext cx="4319270" cy="503110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668430" y="280938"/>
            <a:ext cx="129618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chemeClr val="bg1"/>
                </a:solidFill>
                <a:latin typeface="经典特宋简" pitchFamily="49" charset="-122"/>
                <a:ea typeface="经典特宋简" pitchFamily="49" charset="-122"/>
                <a:cs typeface="经典特宋简" pitchFamily="49" charset="-122"/>
                <a:sym typeface="Wingdings 2" panose="05020102010507070707"/>
              </a:rPr>
              <a:t> </a:t>
            </a:r>
            <a:endParaRPr lang="zh-CN" altLang="en-US" sz="1600" dirty="0">
              <a:solidFill>
                <a:schemeClr val="bg1"/>
              </a:solidFill>
              <a:latin typeface="经典特宋简" pitchFamily="49" charset="-122"/>
              <a:ea typeface="经典特宋简" pitchFamily="49" charset="-122"/>
              <a:cs typeface="经典特宋简" pitchFamily="49" charset="-122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035800" y="267335"/>
            <a:ext cx="2087880" cy="360045"/>
          </a:xfrm>
          <a:prstGeom prst="rect">
            <a:avLst/>
          </a:prstGeom>
          <a:solidFill>
            <a:srgbClr val="31859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" name="矩形 2"/>
          <p:cNvSpPr/>
          <p:nvPr/>
        </p:nvSpPr>
        <p:spPr>
          <a:xfrm>
            <a:off x="382090" y="232323"/>
            <a:ext cx="2699385" cy="4298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200" b="1" dirty="0">
                <a:solidFill>
                  <a:schemeClr val="accent5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DETECTION CODE</a:t>
            </a:r>
            <a:endParaRPr lang="en-US" altLang="zh-CN" sz="2200" b="1" dirty="0">
              <a:solidFill>
                <a:schemeClr val="accent5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333615" y="280670"/>
            <a:ext cx="163068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600" dirty="0">
                <a:solidFill>
                  <a:schemeClr val="bg1"/>
                </a:solidFill>
                <a:latin typeface="经典特宋简" pitchFamily="49" charset="-122"/>
                <a:ea typeface="经典特宋简" pitchFamily="49" charset="-122"/>
                <a:cs typeface="经典特宋简" pitchFamily="49" charset="-122"/>
              </a:rPr>
              <a:t>CODE</a:t>
            </a:r>
            <a:endParaRPr lang="en-US" altLang="zh-CN" sz="1600" dirty="0">
              <a:solidFill>
                <a:schemeClr val="bg1"/>
              </a:solidFill>
              <a:latin typeface="经典特宋简" pitchFamily="49" charset="-122"/>
              <a:ea typeface="经典特宋简" pitchFamily="49" charset="-122"/>
              <a:cs typeface="经典特宋简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4000">
        <p:fade/>
      </p:transition>
    </mc:Choice>
    <mc:Fallback>
      <p:transition spd="med" advClick="0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 bldLvl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755470" y="245658"/>
            <a:ext cx="2522855" cy="4298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CN" sz="2200" b="1" dirty="0">
                <a:solidFill>
                  <a:schemeClr val="accent5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</a:t>
            </a:r>
            <a:r>
              <a:rPr lang="zh-CN" altLang="en-US" sz="2200" b="1" dirty="0">
                <a:solidFill>
                  <a:schemeClr val="accent5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mplementation </a:t>
            </a:r>
            <a:endParaRPr lang="zh-CN" altLang="en-US" sz="2200" b="1" dirty="0">
              <a:solidFill>
                <a:schemeClr val="accent5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967855" y="280670"/>
            <a:ext cx="199644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  <a:latin typeface="经典特宋简" pitchFamily="49" charset="-122"/>
                <a:ea typeface="经典特宋简" pitchFamily="49" charset="-122"/>
                <a:cs typeface="经典特宋简" pitchFamily="49" charset="-122"/>
              </a:rPr>
              <a:t>IMPLEMENTATION</a:t>
            </a:r>
            <a:endParaRPr lang="en-US" altLang="zh-CN" sz="1600" dirty="0">
              <a:solidFill>
                <a:schemeClr val="bg1"/>
              </a:solidFill>
              <a:latin typeface="经典特宋简" pitchFamily="49" charset="-122"/>
              <a:ea typeface="经典特宋简" pitchFamily="49" charset="-122"/>
              <a:cs typeface="经典特宋简" pitchFamily="49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040890" y="886460"/>
            <a:ext cx="5867400" cy="7372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Creating tree topology which consisted of 9 switches and 64 hosts using mininet.usning the command</a:t>
            </a:r>
            <a:endParaRPr lang="zh-CN" altLang="en-US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4338" name="Picture 2" descr="C:\Users\harsh\Desktop\Exposys\100.png100"/>
          <p:cNvPicPr>
            <a:picLocks noChangeAspect="1" noChangeArrowheads="1"/>
          </p:cNvPicPr>
          <p:nvPr/>
        </p:nvPicPr>
        <p:blipFill>
          <a:blip r:embed="rId1"/>
          <a:srcRect l="2109" t="5408" b="30782"/>
          <a:stretch>
            <a:fillRect/>
          </a:stretch>
        </p:blipFill>
        <p:spPr bwMode="auto">
          <a:xfrm>
            <a:off x="594995" y="1939925"/>
            <a:ext cx="7705725" cy="3015615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组合 8"/>
          <p:cNvGrpSpPr/>
          <p:nvPr/>
        </p:nvGrpSpPr>
        <p:grpSpPr>
          <a:xfrm>
            <a:off x="595630" y="756920"/>
            <a:ext cx="1666240" cy="1089660"/>
            <a:chOff x="828377" y="1491600"/>
            <a:chExt cx="1151263" cy="819455"/>
          </a:xfrm>
        </p:grpSpPr>
        <p:sp>
          <p:nvSpPr>
            <p:cNvPr id="7" name="圆角矩形 6"/>
            <p:cNvSpPr/>
            <p:nvPr/>
          </p:nvSpPr>
          <p:spPr>
            <a:xfrm>
              <a:off x="828377" y="1491600"/>
              <a:ext cx="1151263" cy="819455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918547" y="1588997"/>
              <a:ext cx="1061092" cy="6241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600" b="1" dirty="0">
                  <a:solidFill>
                    <a:schemeClr val="bg1"/>
                  </a:solidFill>
                  <a:sym typeface="+mn-ea"/>
                </a:rPr>
                <a:t>Creating topology in </a:t>
              </a:r>
              <a:r>
                <a:rPr lang="en-US" sz="1600" b="1" dirty="0" err="1">
                  <a:solidFill>
                    <a:schemeClr val="bg1"/>
                  </a:solidFill>
                  <a:sym typeface="+mn-ea"/>
                </a:rPr>
                <a:t>mininet</a:t>
              </a:r>
              <a:endParaRPr lang="en-US" altLang="zh-CN" sz="1600" b="1" dirty="0" err="1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endParaRPr>
            </a:p>
          </p:txBody>
        </p:sp>
      </p:grpSp>
      <p:sp>
        <p:nvSpPr>
          <p:cNvPr id="27" name="Rectangle 26"/>
          <p:cNvSpPr/>
          <p:nvPr/>
        </p:nvSpPr>
        <p:spPr>
          <a:xfrm>
            <a:off x="35560" y="123190"/>
            <a:ext cx="647700" cy="6483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4000">
        <p:fade/>
      </p:transition>
    </mc:Choice>
    <mc:Fallback>
      <p:transition spd="med" advClick="0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14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3191</Words>
  <Application>WPS Presentation</Application>
  <PresentationFormat>全屏显示(16:9)</PresentationFormat>
  <Paragraphs>146</Paragraphs>
  <Slides>15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7" baseType="lpstr">
      <vt:lpstr>Arial</vt:lpstr>
      <vt:lpstr>SimSun</vt:lpstr>
      <vt:lpstr>Wingdings</vt:lpstr>
      <vt:lpstr>Microsoft YaHei</vt:lpstr>
      <vt:lpstr>Impact</vt:lpstr>
      <vt:lpstr>经典特宋简</vt:lpstr>
      <vt:lpstr>Wingdings 2</vt:lpstr>
      <vt:lpstr>Calibri</vt:lpstr>
      <vt:lpstr>Arial Unicode MS</vt:lpstr>
      <vt:lpstr>思源黑体 CN Regular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</dc:creator>
  <cp:lastModifiedBy>harsh</cp:lastModifiedBy>
  <cp:revision>65</cp:revision>
  <dcterms:created xsi:type="dcterms:W3CDTF">2020-01-22T13:41:00Z</dcterms:created>
  <dcterms:modified xsi:type="dcterms:W3CDTF">2021-06-24T07:15:04Z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1033-10.2.0.7636</vt:lpwstr>
  </property>
</Properties>
</file>